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3"/>
  </p:notesMasterIdLst>
  <p:sldIdLst>
    <p:sldId id="370" r:id="rId2"/>
    <p:sldId id="312" r:id="rId3"/>
    <p:sldId id="313" r:id="rId4"/>
    <p:sldId id="375" r:id="rId5"/>
    <p:sldId id="315" r:id="rId6"/>
    <p:sldId id="316" r:id="rId7"/>
    <p:sldId id="368" r:id="rId8"/>
    <p:sldId id="317" r:id="rId9"/>
    <p:sldId id="318" r:id="rId10"/>
    <p:sldId id="319" r:id="rId11"/>
    <p:sldId id="321" r:id="rId12"/>
    <p:sldId id="322" r:id="rId13"/>
    <p:sldId id="369" r:id="rId14"/>
    <p:sldId id="323" r:id="rId15"/>
    <p:sldId id="324" r:id="rId16"/>
    <p:sldId id="325" r:id="rId17"/>
    <p:sldId id="326" r:id="rId18"/>
    <p:sldId id="327" r:id="rId19"/>
    <p:sldId id="329" r:id="rId20"/>
    <p:sldId id="330" r:id="rId21"/>
    <p:sldId id="331" r:id="rId22"/>
    <p:sldId id="332" r:id="rId23"/>
    <p:sldId id="333" r:id="rId24"/>
    <p:sldId id="334" r:id="rId25"/>
    <p:sldId id="335" r:id="rId26"/>
    <p:sldId id="336" r:id="rId27"/>
    <p:sldId id="337" r:id="rId28"/>
    <p:sldId id="340" r:id="rId29"/>
    <p:sldId id="341" r:id="rId30"/>
    <p:sldId id="342" r:id="rId31"/>
    <p:sldId id="374" r:id="rId32"/>
    <p:sldId id="344" r:id="rId33"/>
    <p:sldId id="372" r:id="rId34"/>
    <p:sldId id="373" r:id="rId35"/>
    <p:sldId id="347"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7" r:id="rId5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82" autoAdjust="0"/>
    <p:restoredTop sz="83934" autoAdjust="0"/>
  </p:normalViewPr>
  <p:slideViewPr>
    <p:cSldViewPr snapToGrid="0">
      <p:cViewPr varScale="1">
        <p:scale>
          <a:sx n="96" d="100"/>
          <a:sy n="96" d="100"/>
        </p:scale>
        <p:origin x="11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D8C2E-17D0-C94A-B7DD-D23E6C46CB48}" type="datetimeFigureOut">
              <a:rPr kumimoji="1" lang="zh-CN" altLang="en-US" smtClean="0"/>
              <a:t>2025/11/4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4B418-2BBD-B144-9684-40EBA1CDE23C}" type="slidenum">
              <a:rPr kumimoji="1" lang="zh-CN" altLang="en-US" smtClean="0"/>
              <a:t>‹#›</a:t>
            </a:fld>
            <a:endParaRPr kumimoji="1" lang="zh-CN" altLang="en-US"/>
          </a:p>
        </p:txBody>
      </p:sp>
    </p:spTree>
    <p:extLst>
      <p:ext uri="{BB962C8B-B14F-4D97-AF65-F5344CB8AC3E}">
        <p14:creationId xmlns:p14="http://schemas.microsoft.com/office/powerpoint/2010/main" val="1335354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a:t>
            </a:fld>
            <a:endParaRPr lang="zh-CN" altLang="en-US"/>
          </a:p>
        </p:txBody>
      </p:sp>
    </p:spTree>
    <p:extLst>
      <p:ext uri="{BB962C8B-B14F-4D97-AF65-F5344CB8AC3E}">
        <p14:creationId xmlns:p14="http://schemas.microsoft.com/office/powerpoint/2010/main" val="3800602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15</a:t>
            </a:fld>
            <a:endParaRPr lang="zh-CN" altLang="en-US"/>
          </a:p>
        </p:txBody>
      </p:sp>
    </p:spTree>
    <p:extLst>
      <p:ext uri="{BB962C8B-B14F-4D97-AF65-F5344CB8AC3E}">
        <p14:creationId xmlns:p14="http://schemas.microsoft.com/office/powerpoint/2010/main" val="23896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16</a:t>
            </a:fld>
            <a:endParaRPr lang="zh-CN" altLang="en-US"/>
          </a:p>
        </p:txBody>
      </p:sp>
    </p:spTree>
    <p:extLst>
      <p:ext uri="{BB962C8B-B14F-4D97-AF65-F5344CB8AC3E}">
        <p14:creationId xmlns:p14="http://schemas.microsoft.com/office/powerpoint/2010/main" val="1238433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17</a:t>
            </a:fld>
            <a:endParaRPr lang="zh-CN" altLang="en-US"/>
          </a:p>
        </p:txBody>
      </p:sp>
    </p:spTree>
    <p:extLst>
      <p:ext uri="{BB962C8B-B14F-4D97-AF65-F5344CB8AC3E}">
        <p14:creationId xmlns:p14="http://schemas.microsoft.com/office/powerpoint/2010/main" val="1431419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18</a:t>
            </a:fld>
            <a:endParaRPr lang="zh-CN" altLang="en-US"/>
          </a:p>
        </p:txBody>
      </p:sp>
    </p:spTree>
    <p:extLst>
      <p:ext uri="{BB962C8B-B14F-4D97-AF65-F5344CB8AC3E}">
        <p14:creationId xmlns:p14="http://schemas.microsoft.com/office/powerpoint/2010/main" val="1665947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ABC83E-64DE-4CA4-8B0F-6E546B96E98E}" type="slidenum">
              <a:rPr lang="zh-CN" altLang="en-US" smtClean="0"/>
              <a:t>19</a:t>
            </a:fld>
            <a:endParaRPr lang="zh-CN" altLang="en-US"/>
          </a:p>
        </p:txBody>
      </p:sp>
    </p:spTree>
    <p:extLst>
      <p:ext uri="{BB962C8B-B14F-4D97-AF65-F5344CB8AC3E}">
        <p14:creationId xmlns:p14="http://schemas.microsoft.com/office/powerpoint/2010/main" val="407487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20</a:t>
            </a:fld>
            <a:endParaRPr lang="zh-CN" altLang="en-US"/>
          </a:p>
        </p:txBody>
      </p:sp>
    </p:spTree>
    <p:extLst>
      <p:ext uri="{BB962C8B-B14F-4D97-AF65-F5344CB8AC3E}">
        <p14:creationId xmlns:p14="http://schemas.microsoft.com/office/powerpoint/2010/main" val="768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22</a:t>
            </a:fld>
            <a:endParaRPr lang="zh-CN" altLang="en-US"/>
          </a:p>
        </p:txBody>
      </p:sp>
    </p:spTree>
    <p:extLst>
      <p:ext uri="{BB962C8B-B14F-4D97-AF65-F5344CB8AC3E}">
        <p14:creationId xmlns:p14="http://schemas.microsoft.com/office/powerpoint/2010/main" val="40415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23</a:t>
            </a:fld>
            <a:endParaRPr lang="zh-CN" altLang="en-US"/>
          </a:p>
        </p:txBody>
      </p:sp>
    </p:spTree>
    <p:extLst>
      <p:ext uri="{BB962C8B-B14F-4D97-AF65-F5344CB8AC3E}">
        <p14:creationId xmlns:p14="http://schemas.microsoft.com/office/powerpoint/2010/main" val="2058657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25</a:t>
            </a:fld>
            <a:endParaRPr lang="zh-CN" altLang="en-US"/>
          </a:p>
        </p:txBody>
      </p:sp>
    </p:spTree>
    <p:extLst>
      <p:ext uri="{BB962C8B-B14F-4D97-AF65-F5344CB8AC3E}">
        <p14:creationId xmlns:p14="http://schemas.microsoft.com/office/powerpoint/2010/main" val="150125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26</a:t>
            </a:fld>
            <a:endParaRPr lang="zh-CN" altLang="en-US"/>
          </a:p>
        </p:txBody>
      </p:sp>
    </p:spTree>
    <p:extLst>
      <p:ext uri="{BB962C8B-B14F-4D97-AF65-F5344CB8AC3E}">
        <p14:creationId xmlns:p14="http://schemas.microsoft.com/office/powerpoint/2010/main" val="147271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a:t>
            </a:fld>
            <a:endParaRPr lang="zh-CN" altLang="en-US"/>
          </a:p>
        </p:txBody>
      </p:sp>
    </p:spTree>
    <p:extLst>
      <p:ext uri="{BB962C8B-B14F-4D97-AF65-F5344CB8AC3E}">
        <p14:creationId xmlns:p14="http://schemas.microsoft.com/office/powerpoint/2010/main" val="1308044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27</a:t>
            </a:fld>
            <a:endParaRPr lang="zh-CN" altLang="en-US"/>
          </a:p>
        </p:txBody>
      </p:sp>
    </p:spTree>
    <p:extLst>
      <p:ext uri="{BB962C8B-B14F-4D97-AF65-F5344CB8AC3E}">
        <p14:creationId xmlns:p14="http://schemas.microsoft.com/office/powerpoint/2010/main" val="1662739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28</a:t>
            </a:fld>
            <a:endParaRPr lang="zh-CN" altLang="en-US"/>
          </a:p>
        </p:txBody>
      </p:sp>
    </p:spTree>
    <p:extLst>
      <p:ext uri="{BB962C8B-B14F-4D97-AF65-F5344CB8AC3E}">
        <p14:creationId xmlns:p14="http://schemas.microsoft.com/office/powerpoint/2010/main" val="1176911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30</a:t>
            </a:fld>
            <a:endParaRPr lang="zh-CN" altLang="en-US"/>
          </a:p>
        </p:txBody>
      </p:sp>
    </p:spTree>
    <p:extLst>
      <p:ext uri="{BB962C8B-B14F-4D97-AF65-F5344CB8AC3E}">
        <p14:creationId xmlns:p14="http://schemas.microsoft.com/office/powerpoint/2010/main" val="1953443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04B418-2BBD-B144-9684-40EBA1CDE23C}" type="slidenum">
              <a:rPr kumimoji="1" lang="zh-CN" altLang="en-US" smtClean="0"/>
              <a:t>31</a:t>
            </a:fld>
            <a:endParaRPr kumimoji="1" lang="zh-CN" altLang="en-US"/>
          </a:p>
        </p:txBody>
      </p:sp>
    </p:spTree>
    <p:extLst>
      <p:ext uri="{BB962C8B-B14F-4D97-AF65-F5344CB8AC3E}">
        <p14:creationId xmlns:p14="http://schemas.microsoft.com/office/powerpoint/2010/main" val="1783274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35</a:t>
            </a:fld>
            <a:endParaRPr lang="zh-CN" altLang="en-US"/>
          </a:p>
        </p:txBody>
      </p:sp>
    </p:spTree>
    <p:extLst>
      <p:ext uri="{BB962C8B-B14F-4D97-AF65-F5344CB8AC3E}">
        <p14:creationId xmlns:p14="http://schemas.microsoft.com/office/powerpoint/2010/main" val="1856669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37</a:t>
            </a:fld>
            <a:endParaRPr lang="zh-CN" altLang="en-US"/>
          </a:p>
        </p:txBody>
      </p:sp>
    </p:spTree>
    <p:extLst>
      <p:ext uri="{BB962C8B-B14F-4D97-AF65-F5344CB8AC3E}">
        <p14:creationId xmlns:p14="http://schemas.microsoft.com/office/powerpoint/2010/main" val="1065103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38</a:t>
            </a:fld>
            <a:endParaRPr lang="zh-CN" altLang="en-US"/>
          </a:p>
        </p:txBody>
      </p:sp>
    </p:spTree>
    <p:extLst>
      <p:ext uri="{BB962C8B-B14F-4D97-AF65-F5344CB8AC3E}">
        <p14:creationId xmlns:p14="http://schemas.microsoft.com/office/powerpoint/2010/main" val="38745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39</a:t>
            </a:fld>
            <a:endParaRPr lang="zh-CN" altLang="en-US"/>
          </a:p>
        </p:txBody>
      </p:sp>
    </p:spTree>
    <p:extLst>
      <p:ext uri="{BB962C8B-B14F-4D97-AF65-F5344CB8AC3E}">
        <p14:creationId xmlns:p14="http://schemas.microsoft.com/office/powerpoint/2010/main" val="1562402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40</a:t>
            </a:fld>
            <a:endParaRPr lang="zh-CN" altLang="en-US"/>
          </a:p>
        </p:txBody>
      </p:sp>
    </p:spTree>
    <p:extLst>
      <p:ext uri="{BB962C8B-B14F-4D97-AF65-F5344CB8AC3E}">
        <p14:creationId xmlns:p14="http://schemas.microsoft.com/office/powerpoint/2010/main" val="1295166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41</a:t>
            </a:fld>
            <a:endParaRPr lang="zh-CN" altLang="en-US"/>
          </a:p>
        </p:txBody>
      </p:sp>
    </p:spTree>
    <p:extLst>
      <p:ext uri="{BB962C8B-B14F-4D97-AF65-F5344CB8AC3E}">
        <p14:creationId xmlns:p14="http://schemas.microsoft.com/office/powerpoint/2010/main" val="1799878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6</a:t>
            </a:fld>
            <a:endParaRPr lang="zh-CN" altLang="en-US"/>
          </a:p>
        </p:txBody>
      </p:sp>
    </p:spTree>
    <p:extLst>
      <p:ext uri="{BB962C8B-B14F-4D97-AF65-F5344CB8AC3E}">
        <p14:creationId xmlns:p14="http://schemas.microsoft.com/office/powerpoint/2010/main" val="1569229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42</a:t>
            </a:fld>
            <a:endParaRPr lang="zh-CN" altLang="en-US"/>
          </a:p>
        </p:txBody>
      </p:sp>
    </p:spTree>
    <p:extLst>
      <p:ext uri="{BB962C8B-B14F-4D97-AF65-F5344CB8AC3E}">
        <p14:creationId xmlns:p14="http://schemas.microsoft.com/office/powerpoint/2010/main" val="382697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43</a:t>
            </a:fld>
            <a:endParaRPr lang="zh-CN" altLang="en-US"/>
          </a:p>
        </p:txBody>
      </p:sp>
    </p:spTree>
    <p:extLst>
      <p:ext uri="{BB962C8B-B14F-4D97-AF65-F5344CB8AC3E}">
        <p14:creationId xmlns:p14="http://schemas.microsoft.com/office/powerpoint/2010/main" val="107057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44</a:t>
            </a:fld>
            <a:endParaRPr lang="zh-CN" altLang="en-US"/>
          </a:p>
        </p:txBody>
      </p:sp>
    </p:spTree>
    <p:extLst>
      <p:ext uri="{BB962C8B-B14F-4D97-AF65-F5344CB8AC3E}">
        <p14:creationId xmlns:p14="http://schemas.microsoft.com/office/powerpoint/2010/main" val="296864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45</a:t>
            </a:fld>
            <a:endParaRPr lang="zh-CN" altLang="en-US"/>
          </a:p>
        </p:txBody>
      </p:sp>
    </p:spTree>
    <p:extLst>
      <p:ext uri="{BB962C8B-B14F-4D97-AF65-F5344CB8AC3E}">
        <p14:creationId xmlns:p14="http://schemas.microsoft.com/office/powerpoint/2010/main" val="697517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46</a:t>
            </a:fld>
            <a:endParaRPr lang="zh-CN" altLang="en-US"/>
          </a:p>
        </p:txBody>
      </p:sp>
    </p:spTree>
    <p:extLst>
      <p:ext uri="{BB962C8B-B14F-4D97-AF65-F5344CB8AC3E}">
        <p14:creationId xmlns:p14="http://schemas.microsoft.com/office/powerpoint/2010/main" val="1950955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47</a:t>
            </a:fld>
            <a:endParaRPr lang="zh-CN" altLang="en-US"/>
          </a:p>
        </p:txBody>
      </p:sp>
    </p:spTree>
    <p:extLst>
      <p:ext uri="{BB962C8B-B14F-4D97-AF65-F5344CB8AC3E}">
        <p14:creationId xmlns:p14="http://schemas.microsoft.com/office/powerpoint/2010/main" val="1797073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48</a:t>
            </a:fld>
            <a:endParaRPr lang="zh-CN" altLang="en-US"/>
          </a:p>
        </p:txBody>
      </p:sp>
    </p:spTree>
    <p:extLst>
      <p:ext uri="{BB962C8B-B14F-4D97-AF65-F5344CB8AC3E}">
        <p14:creationId xmlns:p14="http://schemas.microsoft.com/office/powerpoint/2010/main" val="1065311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49</a:t>
            </a:fld>
            <a:endParaRPr lang="zh-CN" altLang="en-US"/>
          </a:p>
        </p:txBody>
      </p:sp>
    </p:spTree>
    <p:extLst>
      <p:ext uri="{BB962C8B-B14F-4D97-AF65-F5344CB8AC3E}">
        <p14:creationId xmlns:p14="http://schemas.microsoft.com/office/powerpoint/2010/main" val="846811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50</a:t>
            </a:fld>
            <a:endParaRPr lang="zh-CN" altLang="en-US"/>
          </a:p>
        </p:txBody>
      </p:sp>
    </p:spTree>
    <p:extLst>
      <p:ext uri="{BB962C8B-B14F-4D97-AF65-F5344CB8AC3E}">
        <p14:creationId xmlns:p14="http://schemas.microsoft.com/office/powerpoint/2010/main" val="130756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7</a:t>
            </a:fld>
            <a:endParaRPr lang="zh-CN" altLang="en-US"/>
          </a:p>
        </p:txBody>
      </p:sp>
    </p:spTree>
    <p:extLst>
      <p:ext uri="{BB962C8B-B14F-4D97-AF65-F5344CB8AC3E}">
        <p14:creationId xmlns:p14="http://schemas.microsoft.com/office/powerpoint/2010/main" val="62141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10</a:t>
            </a:fld>
            <a:endParaRPr lang="zh-CN" altLang="en-US"/>
          </a:p>
        </p:txBody>
      </p:sp>
    </p:spTree>
    <p:extLst>
      <p:ext uri="{BB962C8B-B14F-4D97-AF65-F5344CB8AC3E}">
        <p14:creationId xmlns:p14="http://schemas.microsoft.com/office/powerpoint/2010/main" val="197764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11</a:t>
            </a:fld>
            <a:endParaRPr lang="zh-CN" altLang="en-US"/>
          </a:p>
        </p:txBody>
      </p:sp>
    </p:spTree>
    <p:extLst>
      <p:ext uri="{BB962C8B-B14F-4D97-AF65-F5344CB8AC3E}">
        <p14:creationId xmlns:p14="http://schemas.microsoft.com/office/powerpoint/2010/main" val="1143408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12</a:t>
            </a:fld>
            <a:endParaRPr lang="zh-CN" altLang="en-US"/>
          </a:p>
        </p:txBody>
      </p:sp>
    </p:spTree>
    <p:extLst>
      <p:ext uri="{BB962C8B-B14F-4D97-AF65-F5344CB8AC3E}">
        <p14:creationId xmlns:p14="http://schemas.microsoft.com/office/powerpoint/2010/main" val="559412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13</a:t>
            </a:fld>
            <a:endParaRPr lang="zh-CN" altLang="en-US"/>
          </a:p>
        </p:txBody>
      </p:sp>
    </p:spTree>
    <p:extLst>
      <p:ext uri="{BB962C8B-B14F-4D97-AF65-F5344CB8AC3E}">
        <p14:creationId xmlns:p14="http://schemas.microsoft.com/office/powerpoint/2010/main" val="687679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14</a:t>
            </a:fld>
            <a:endParaRPr lang="zh-CN" altLang="en-US"/>
          </a:p>
        </p:txBody>
      </p:sp>
    </p:spTree>
    <p:extLst>
      <p:ext uri="{BB962C8B-B14F-4D97-AF65-F5344CB8AC3E}">
        <p14:creationId xmlns:p14="http://schemas.microsoft.com/office/powerpoint/2010/main" val="147344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7725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lnSpc>
                <a:spcPct val="100000"/>
              </a:lnSpc>
              <a:buClr>
                <a:schemeClr val="accent1"/>
              </a:buClr>
              <a:buSzPct val="100000"/>
              <a:buFont typeface="Wingdings" panose="05000000000000000000" pitchFamily="2" charset="2"/>
              <a:buChar char="p"/>
              <a:defRPr lang="zh-CN" altLang="en-US" dirty="0" smtClean="0"/>
            </a:lvl1pPr>
            <a:lvl2pPr marL="685800" indent="-360000">
              <a:lnSpc>
                <a:spcPct val="100000"/>
              </a:lnSpc>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lnSpc>
                <a:spcPct val="100000"/>
              </a:lnSpc>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lnSpc>
                <a:spcPct val="100000"/>
              </a:lnSpc>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lnSpc>
                <a:spcPct val="100000"/>
              </a:lnSpc>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2970465538"/>
      </p:ext>
    </p:extLst>
  </p:cSld>
  <p:clrMapOvr>
    <a:masterClrMapping/>
  </p:clrMapOvr>
  <p:extLst>
    <p:ext uri="{DCECCB84-F9BA-43D5-87BE-67443E8EF086}">
      <p15:sldGuideLst xmlns:p15="http://schemas.microsoft.com/office/powerpoint/2012/main">
        <p15:guide id="0" pos="2160" userDrawn="1">
          <p15:clr>
            <a:srgbClr val="FBAE40"/>
          </p15:clr>
        </p15:guide>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92839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035401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57460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00388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47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3421258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9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tiff"/><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tiff"/><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6.tif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8.tiff"/><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image" Target="../media/image42.tiff"/></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7.bin"/><Relationship Id="rId18" Type="http://schemas.openxmlformats.org/officeDocument/2006/relationships/oleObject" Target="../embeddings/oleObject11.bin"/><Relationship Id="rId3" Type="http://schemas.openxmlformats.org/officeDocument/2006/relationships/oleObject" Target="../embeddings/oleObject1.bin"/><Relationship Id="rId21" Type="http://schemas.openxmlformats.org/officeDocument/2006/relationships/image" Target="../media/image52.wmf"/><Relationship Id="rId7" Type="http://schemas.openxmlformats.org/officeDocument/2006/relationships/oleObject" Target="../embeddings/oleObject3.bin"/><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notesSlide" Target="../notesSlides/notesSlide22.xml"/><Relationship Id="rId16" Type="http://schemas.openxmlformats.org/officeDocument/2006/relationships/image" Target="../media/image50.wmf"/><Relationship Id="rId20"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image" Target="../media/image4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9.bin"/><Relationship Id="rId10" Type="http://schemas.openxmlformats.org/officeDocument/2006/relationships/image" Target="../media/image49.wmf"/><Relationship Id="rId19" Type="http://schemas.openxmlformats.org/officeDocument/2006/relationships/image" Target="../media/image51.wmf"/><Relationship Id="rId4" Type="http://schemas.openxmlformats.org/officeDocument/2006/relationships/image" Target="../media/image46.wmf"/><Relationship Id="rId9" Type="http://schemas.openxmlformats.org/officeDocument/2006/relationships/oleObject" Target="../embeddings/oleObject4.bin"/><Relationship Id="rId1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3.tiff"/><Relationship Id="rId4" Type="http://schemas.openxmlformats.org/officeDocument/2006/relationships/image" Target="../media/image62.tiff"/></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4.tiff"/></Relationships>
</file>

<file path=ppt/slides/_rels/slide3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7.tiff"/><Relationship Id="rId5" Type="http://schemas.openxmlformats.org/officeDocument/2006/relationships/image" Target="../media/image590.png"/><Relationship Id="rId4" Type="http://schemas.openxmlformats.org/officeDocument/2006/relationships/image" Target="../media/image66.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image" Target="../media/image490.png"/><Relationship Id="rId7" Type="http://schemas.openxmlformats.org/officeDocument/2006/relationships/image" Target="../media/image71.tif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image" Target="../media/image68.tiff"/></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74.tiff"/><Relationship Id="rId4" Type="http://schemas.openxmlformats.org/officeDocument/2006/relationships/image" Target="../media/image73.tiff"/></Relationships>
</file>

<file path=ppt/slides/_rels/slide4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6.tiff"/></Relationships>
</file>

<file path=ppt/slides/_rels/slide44.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tiff"/><Relationship Id="rId4" Type="http://schemas.openxmlformats.org/officeDocument/2006/relationships/image" Target="../media/image78.tiff"/></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1.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508113" y="5614051"/>
            <a:ext cx="384721" cy="425758"/>
          </a:xfrm>
          <a:prstGeom prst="rect">
            <a:avLst/>
          </a:prstGeom>
          <a:noFill/>
        </p:spPr>
        <p:txBody>
          <a:bodyPr vert="eaVert" wrap="none" rtlCol="0">
            <a:spAutoFit/>
          </a:bodyPr>
          <a:lstStyle/>
          <a:p>
            <a:r>
              <a:rPr lang="zh-CN" altLang="en-US" sz="1300" dirty="0">
                <a:latin typeface="仿宋" panose="02010609060101010101" pitchFamily="49" charset="-122"/>
                <a:ea typeface="仿宋" panose="02010609060101010101" pitchFamily="49" charset="-122"/>
              </a:rPr>
              <a:t>马健</a:t>
            </a:r>
          </a:p>
        </p:txBody>
      </p:sp>
    </p:spTree>
    <p:extLst>
      <p:ext uri="{BB962C8B-B14F-4D97-AF65-F5344CB8AC3E}">
        <p14:creationId xmlns:p14="http://schemas.microsoft.com/office/powerpoint/2010/main" val="237435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endParaRPr lang="zh-CN" altLang="en-US" dirty="0"/>
          </a:p>
        </p:txBody>
      </p:sp>
      <p:sp>
        <p:nvSpPr>
          <p:cNvPr id="5" name="内容占位符 4"/>
          <p:cNvSpPr>
            <a:spLocks noGrp="1"/>
          </p:cNvSpPr>
          <p:nvPr>
            <p:ph idx="1"/>
          </p:nvPr>
        </p:nvSpPr>
        <p:spPr>
          <a:xfrm>
            <a:off x="260350" y="1266825"/>
            <a:ext cx="8616950" cy="1626148"/>
          </a:xfrm>
        </p:spPr>
        <p:txBody>
          <a:bodyPr>
            <a:noAutofit/>
          </a:bodyPr>
          <a:lstStyle/>
          <a:p>
            <a:r>
              <a:rPr lang="zh-CN" altLang="en-US" dirty="0"/>
              <a:t>个体学习器存在强</a:t>
            </a:r>
            <a:r>
              <a:rPr lang="zh-CN" altLang="en-US"/>
              <a:t>依赖关系</a:t>
            </a:r>
            <a:endParaRPr lang="en-US" altLang="zh-CN" dirty="0"/>
          </a:p>
          <a:p>
            <a:r>
              <a:rPr lang="zh-CN" altLang="en-US" dirty="0"/>
              <a:t>串行生成</a:t>
            </a:r>
            <a:endParaRPr lang="en-US" altLang="zh-CN" dirty="0"/>
          </a:p>
          <a:p>
            <a:r>
              <a:rPr lang="zh-CN" altLang="en-US" dirty="0"/>
              <a:t>每次调整训练数据的样本分布</a:t>
            </a:r>
            <a:endParaRPr lang="en-US" altLang="zh-CN" dirty="0"/>
          </a:p>
        </p:txBody>
      </p:sp>
      <p:pic>
        <p:nvPicPr>
          <p:cNvPr id="6" name="图片 5"/>
          <p:cNvPicPr>
            <a:picLocks noChangeAspect="1"/>
          </p:cNvPicPr>
          <p:nvPr/>
        </p:nvPicPr>
        <p:blipFill>
          <a:blip r:embed="rId3"/>
          <a:stretch>
            <a:fillRect/>
          </a:stretch>
        </p:blipFill>
        <p:spPr>
          <a:xfrm>
            <a:off x="976234" y="2892973"/>
            <a:ext cx="6901334" cy="2946745"/>
          </a:xfrm>
          <a:prstGeom prst="rect">
            <a:avLst/>
          </a:prstGeom>
        </p:spPr>
      </p:pic>
    </p:spTree>
    <p:extLst>
      <p:ext uri="{BB962C8B-B14F-4D97-AF65-F5344CB8AC3E}">
        <p14:creationId xmlns:p14="http://schemas.microsoft.com/office/powerpoint/2010/main" val="434248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算法</a:t>
            </a:r>
          </a:p>
        </p:txBody>
      </p:sp>
      <p:sp>
        <p:nvSpPr>
          <p:cNvPr id="5" name="矩形 4"/>
          <p:cNvSpPr/>
          <p:nvPr/>
        </p:nvSpPr>
        <p:spPr>
          <a:xfrm>
            <a:off x="260350" y="963675"/>
            <a:ext cx="5854488" cy="430887"/>
          </a:xfrm>
          <a:prstGeom prst="rect">
            <a:avLst/>
          </a:prstGeom>
        </p:spPr>
        <p:txBody>
          <a:bodyPr wrap="none">
            <a:spAutoFit/>
          </a:bodyPr>
          <a:lstStyle/>
          <a:p>
            <a:pPr marL="285750" indent="-285750">
              <a:buClr>
                <a:schemeClr val="tx2"/>
              </a:buClr>
              <a:buFont typeface="Wingdings" panose="05000000000000000000" pitchFamily="2" charset="2"/>
              <a:buChar char="p"/>
            </a:pPr>
            <a:r>
              <a:rPr lang="en-US" altLang="zh-CN" sz="2200" dirty="0">
                <a:latin typeface="Verdana" panose="020B0604030504040204" pitchFamily="34" charset="0"/>
                <a:ea typeface="幼圆" panose="02010509060101010101" pitchFamily="49" charset="-122"/>
              </a:rPr>
              <a:t>Boosting</a:t>
            </a:r>
            <a:r>
              <a:rPr lang="zh-CN" altLang="en-US" sz="2200" dirty="0">
                <a:latin typeface="Verdana" panose="020B0604030504040204" pitchFamily="34" charset="0"/>
                <a:ea typeface="幼圆" panose="02010509060101010101" pitchFamily="49" charset="-122"/>
              </a:rPr>
              <a:t>族算法最著名的代表是</a:t>
            </a:r>
            <a:r>
              <a:rPr lang="en-US" altLang="zh-CN" sz="2200" dirty="0" err="1">
                <a:latin typeface="Verdana" panose="020B0604030504040204" pitchFamily="34" charset="0"/>
                <a:ea typeface="幼圆" panose="02010509060101010101" pitchFamily="49" charset="-122"/>
              </a:rPr>
              <a:t>AdaBoost</a:t>
            </a:r>
            <a:endParaRPr lang="zh-CN" altLang="en-US" sz="2200" dirty="0">
              <a:latin typeface="Verdana" panose="020B0604030504040204" pitchFamily="34" charset="0"/>
              <a:ea typeface="幼圆" panose="02010509060101010101" pitchFamily="49" charset="-122"/>
            </a:endParaRPr>
          </a:p>
        </p:txBody>
      </p:sp>
      <p:grpSp>
        <p:nvGrpSpPr>
          <p:cNvPr id="6" name="组合 5"/>
          <p:cNvGrpSpPr/>
          <p:nvPr/>
        </p:nvGrpSpPr>
        <p:grpSpPr>
          <a:xfrm>
            <a:off x="713839" y="1448047"/>
            <a:ext cx="6494483" cy="4663189"/>
            <a:chOff x="713839" y="1448047"/>
            <a:chExt cx="6494483" cy="4663189"/>
          </a:xfrm>
        </p:grpSpPr>
        <p:pic>
          <p:nvPicPr>
            <p:cNvPr id="4" name="图片 3"/>
            <p:cNvPicPr>
              <a:picLocks noChangeAspect="1"/>
            </p:cNvPicPr>
            <p:nvPr/>
          </p:nvPicPr>
          <p:blipFill>
            <a:blip r:embed="rId3"/>
            <a:stretch>
              <a:fillRect/>
            </a:stretch>
          </p:blipFill>
          <p:spPr>
            <a:xfrm>
              <a:off x="713839" y="1448047"/>
              <a:ext cx="6494483" cy="466318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04" y="5606519"/>
              <a:ext cx="231148" cy="362481"/>
            </a:xfrm>
            <a:prstGeom prst="rect">
              <a:avLst/>
            </a:prstGeom>
          </p:spPr>
        </p:pic>
      </p:grpSp>
    </p:spTree>
    <p:extLst>
      <p:ext uri="{BB962C8B-B14F-4D97-AF65-F5344CB8AC3E}">
        <p14:creationId xmlns:p14="http://schemas.microsoft.com/office/powerpoint/2010/main" val="552473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Boosting - AdaBoost</a:t>
            </a:r>
            <a:r>
              <a:rPr lang="zh-CN" altLang="en-US" dirty="0"/>
              <a:t>推导</a:t>
            </a:r>
          </a:p>
        </p:txBody>
      </p:sp>
      <p:sp>
        <p:nvSpPr>
          <p:cNvPr id="5" name="内容占位符 4"/>
          <p:cNvSpPr>
            <a:spLocks noGrp="1"/>
          </p:cNvSpPr>
          <p:nvPr>
            <p:ph idx="1"/>
          </p:nvPr>
        </p:nvSpPr>
        <p:spPr>
          <a:xfrm>
            <a:off x="260350" y="1266824"/>
            <a:ext cx="8616950" cy="575423"/>
          </a:xfrm>
        </p:spPr>
        <p:txBody>
          <a:bodyPr/>
          <a:lstStyle/>
          <a:p>
            <a:r>
              <a:rPr lang="zh-CN" altLang="en-US" dirty="0"/>
              <a:t>基学习器的线性组合</a:t>
            </a:r>
          </a:p>
        </p:txBody>
      </p:sp>
      <p:sp>
        <p:nvSpPr>
          <p:cNvPr id="14" name="内容占位符 4"/>
          <p:cNvSpPr txBox="1">
            <a:spLocks/>
          </p:cNvSpPr>
          <p:nvPr/>
        </p:nvSpPr>
        <p:spPr>
          <a:xfrm>
            <a:off x="260350" y="3248638"/>
            <a:ext cx="8616950" cy="57542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最小化指数损失函数</a:t>
            </a:r>
          </a:p>
        </p:txBody>
      </p:sp>
      <p:pic>
        <p:nvPicPr>
          <p:cNvPr id="6" name="图片 5"/>
          <p:cNvPicPr>
            <a:picLocks noChangeAspect="1"/>
          </p:cNvPicPr>
          <p:nvPr/>
        </p:nvPicPr>
        <p:blipFill>
          <a:blip r:embed="rId3"/>
          <a:stretch>
            <a:fillRect/>
          </a:stretch>
        </p:blipFill>
        <p:spPr>
          <a:xfrm>
            <a:off x="3510022" y="1872052"/>
            <a:ext cx="2117603" cy="832562"/>
          </a:xfrm>
          <a:prstGeom prst="rect">
            <a:avLst/>
          </a:prstGeom>
        </p:spPr>
      </p:pic>
      <p:pic>
        <p:nvPicPr>
          <p:cNvPr id="10" name="图片 9"/>
          <p:cNvPicPr>
            <a:picLocks noChangeAspect="1"/>
          </p:cNvPicPr>
          <p:nvPr/>
        </p:nvPicPr>
        <p:blipFill>
          <a:blip r:embed="rId4"/>
          <a:stretch>
            <a:fillRect/>
          </a:stretch>
        </p:blipFill>
        <p:spPr>
          <a:xfrm>
            <a:off x="2567070" y="4270147"/>
            <a:ext cx="4003508" cy="628650"/>
          </a:xfrm>
          <a:prstGeom prst="rect">
            <a:avLst/>
          </a:prstGeom>
        </p:spPr>
      </p:pic>
    </p:spTree>
    <p:extLst>
      <p:ext uri="{BB962C8B-B14F-4D97-AF65-F5344CB8AC3E}">
        <p14:creationId xmlns:p14="http://schemas.microsoft.com/office/powerpoint/2010/main" val="188213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Boosting - AdaBoost</a:t>
            </a:r>
            <a:r>
              <a:rPr lang="zh-CN" altLang="en-US" dirty="0"/>
              <a:t>推导</a:t>
            </a:r>
          </a:p>
        </p:txBody>
      </p:sp>
      <mc:AlternateContent xmlns:mc="http://schemas.openxmlformats.org/markup-compatibility/2006" xmlns:a14="http://schemas.microsoft.com/office/drawing/2010/main">
        <mc:Choice Requires="a14">
          <p:sp>
            <p:nvSpPr>
              <p:cNvPr id="13" name="内容占位符 4"/>
              <p:cNvSpPr txBox="1">
                <a:spLocks/>
              </p:cNvSpPr>
              <p:nvPr/>
            </p:nvSpPr>
            <p:spPr>
              <a:xfrm>
                <a:off x="260350" y="1181819"/>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若</a:t>
                </a:r>
                <a14:m>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能令指数损失函数最小化，则上式对</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的偏导值为</a:t>
                </a:r>
                <a:r>
                  <a:rPr lang="en-US" altLang="zh-CN" dirty="0"/>
                  <a:t>0</a:t>
                </a:r>
                <a:r>
                  <a:rPr lang="zh-CN" altLang="en-US" dirty="0"/>
                  <a:t>，即</a:t>
                </a:r>
                <a:endParaRPr lang="en-US" dirty="0"/>
              </a:p>
            </p:txBody>
          </p:sp>
        </mc:Choice>
        <mc:Fallback xmlns="">
          <p:sp>
            <p:nvSpPr>
              <p:cNvPr id="13" name="内容占位符 4"/>
              <p:cNvSpPr txBox="1">
                <a:spLocks noRot="1" noChangeAspect="1" noMove="1" noResize="1" noEditPoints="1" noAdjustHandles="1" noChangeArrowheads="1" noChangeShapeType="1" noTextEdit="1"/>
              </p:cNvSpPr>
              <p:nvPr/>
            </p:nvSpPr>
            <p:spPr>
              <a:xfrm>
                <a:off x="260350" y="1181819"/>
                <a:ext cx="8616950" cy="575423"/>
              </a:xfrm>
              <a:prstGeom prst="rect">
                <a:avLst/>
              </a:prstGeom>
              <a:blipFill>
                <a:blip r:embed="rId3"/>
                <a:stretch>
                  <a:fillRect l="-778" t="-10638" b="-5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内容占位符 4"/>
              <p:cNvSpPr txBox="1">
                <a:spLocks/>
              </p:cNvSpPr>
              <p:nvPr/>
            </p:nvSpPr>
            <p:spPr>
              <a:xfrm>
                <a:off x="535093" y="5446409"/>
                <a:ext cx="8403955" cy="79813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3600"/>
                  </a:spcBef>
                  <a:buNone/>
                </a:pPr>
                <a14:m>
                  <m:oMath xmlns:m="http://schemas.openxmlformats.org/officeDocument/2006/math">
                    <m:r>
                      <a:rPr lang="en-US" altLang="zh-CN" sz="2000">
                        <a:latin typeface="Cambria Math" panose="02040503050406030204" pitchFamily="18" charset="0"/>
                      </a:rPr>
                      <m:t>𝑠𝑖𝑔𝑛</m:t>
                    </m:r>
                    <m:r>
                      <a:rPr lang="en-US" altLang="zh-CN" sz="2000">
                        <a:latin typeface="Cambria Math" panose="02040503050406030204" pitchFamily="18" charset="0"/>
                      </a:rPr>
                      <m:t>(</m:t>
                    </m:r>
                    <m:r>
                      <a:rPr lang="en-US" altLang="zh-CN" sz="2000">
                        <a:latin typeface="Cambria Math" panose="02040503050406030204" pitchFamily="18" charset="0"/>
                      </a:rPr>
                      <m:t>𝐻</m:t>
                    </m:r>
                    <m:r>
                      <a:rPr lang="en-US" altLang="zh-CN" sz="2000">
                        <a:latin typeface="Cambria Math" panose="02040503050406030204" pitchFamily="18" charset="0"/>
                      </a:rPr>
                      <m:t>(</m:t>
                    </m:r>
                    <m:r>
                      <a:rPr lang="en-US" altLang="zh-CN" sz="2000">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达到了</m:t>
                    </m:r>
                  </m:oMath>
                </a14:m>
                <a:r>
                  <a:rPr lang="zh-CN" altLang="en-US" sz="2000" dirty="0"/>
                  <a:t>贝叶斯最优错误率，说明指数损失函数是分类任务原来</a:t>
                </a:r>
                <a:r>
                  <a:rPr lang="en-US" altLang="zh-CN" sz="2000" dirty="0"/>
                  <a:t>0/1</a:t>
                </a:r>
                <a:r>
                  <a:rPr lang="zh-CN" altLang="en-US" sz="2000" dirty="0"/>
                  <a:t>损失函数的一致的替代函数。</a:t>
                </a:r>
              </a:p>
            </p:txBody>
          </p:sp>
        </mc:Choice>
        <mc:Fallback xmlns="">
          <p:sp>
            <p:nvSpPr>
              <p:cNvPr id="18" name="内容占位符 4"/>
              <p:cNvSpPr txBox="1">
                <a:spLocks noRot="1" noChangeAspect="1" noMove="1" noResize="1" noEditPoints="1" noAdjustHandles="1" noChangeArrowheads="1" noChangeShapeType="1" noTextEdit="1"/>
              </p:cNvSpPr>
              <p:nvPr/>
            </p:nvSpPr>
            <p:spPr>
              <a:xfrm>
                <a:off x="535093" y="5446409"/>
                <a:ext cx="8403955" cy="798130"/>
              </a:xfrm>
              <a:prstGeom prst="rect">
                <a:avLst/>
              </a:prstGeom>
              <a:blipFill>
                <a:blip r:embed="rId4"/>
                <a:stretch>
                  <a:fillRect l="-798" t="-5344" b="-3053"/>
                </a:stretch>
              </a:blipFill>
            </p:spPr>
            <p:txBody>
              <a:bodyPr/>
              <a:lstStyle/>
              <a:p>
                <a:r>
                  <a:rPr lang="zh-CN" altLang="en-US">
                    <a:noFill/>
                  </a:rPr>
                  <a:t> </a:t>
                </a:r>
              </a:p>
            </p:txBody>
          </p:sp>
        </mc:Fallback>
      </mc:AlternateContent>
      <p:pic>
        <p:nvPicPr>
          <p:cNvPr id="2" name="图片 1"/>
          <p:cNvPicPr>
            <a:picLocks noChangeAspect="1"/>
          </p:cNvPicPr>
          <p:nvPr/>
        </p:nvPicPr>
        <p:blipFill>
          <a:blip r:embed="rId5"/>
          <a:stretch>
            <a:fillRect/>
          </a:stretch>
        </p:blipFill>
        <p:spPr>
          <a:xfrm>
            <a:off x="772106" y="2003232"/>
            <a:ext cx="7293866" cy="628668"/>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2900" y="3324040"/>
            <a:ext cx="6166065" cy="2117910"/>
          </a:xfrm>
          <a:prstGeom prst="rect">
            <a:avLst/>
          </a:prstGeom>
        </p:spPr>
      </p:pic>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8492" y="2568554"/>
            <a:ext cx="3587429" cy="751027"/>
          </a:xfrm>
          <a:prstGeom prst="rect">
            <a:avLst/>
          </a:prstGeom>
        </p:spPr>
      </p:pic>
    </p:spTree>
    <p:extLst>
      <p:ext uri="{BB962C8B-B14F-4D97-AF65-F5344CB8AC3E}">
        <p14:creationId xmlns:p14="http://schemas.microsoft.com/office/powerpoint/2010/main" val="185336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183793"/>
                <a:ext cx="8616950" cy="687389"/>
              </a:xfrm>
            </p:spPr>
            <p:txBody>
              <a:bodyPr>
                <a:noAutofit/>
              </a:bodyPr>
              <a:lstStyle/>
              <a:p>
                <a:pPr>
                  <a:lnSpc>
                    <a:spcPct val="100000"/>
                  </a:lnSpc>
                </a:pPr>
                <a:r>
                  <a:rPr lang="zh-CN" altLang="en-US" dirty="0"/>
                  <a:t>当基分类器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r>
                      <a:rPr lang="zh-CN" altLang="en-US" dirty="0">
                        <a:latin typeface="Cambria Math" panose="02040503050406030204" pitchFamily="18" charset="0"/>
                      </a:rPr>
                      <m:t>基于</m:t>
                    </m:r>
                  </m:oMath>
                </a14:m>
                <a:r>
                  <a:rPr lang="zh-CN" altLang="en-US" dirty="0"/>
                  <a:t>分布</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𝐷</m:t>
                        </m:r>
                      </m:e>
                      <m:sub>
                        <m:r>
                          <a:rPr lang="en-US" altLang="zh-CN" dirty="0">
                            <a:latin typeface="Cambria Math" panose="02040503050406030204" pitchFamily="18" charset="0"/>
                          </a:rPr>
                          <m:t>𝑡</m:t>
                        </m:r>
                      </m:sub>
                    </m:sSub>
                    <m:r>
                      <a:rPr lang="zh-CN" altLang="en-US" dirty="0">
                        <a:latin typeface="Cambria Math" panose="02040503050406030204" pitchFamily="18" charset="0"/>
                      </a:rPr>
                      <m:t>产生后</m:t>
                    </m:r>
                  </m:oMath>
                </a14:m>
                <a:r>
                  <a:rPr lang="zh-CN" altLang="en-US" dirty="0"/>
                  <a:t>，该基分类器的权重</a:t>
                </a:r>
                <a14:m>
                  <m:oMath xmlns:m="http://schemas.openxmlformats.org/officeDocument/2006/math">
                    <m:sSub>
                      <m:sSubPr>
                        <m:ctrlPr>
                          <a:rPr lang="en-US" altLang="zh-CN" i="1">
                            <a:latin typeface="Cambria Math" panose="02040503050406030204" pitchFamily="18" charset="0"/>
                          </a:rPr>
                        </m:ctrlPr>
                      </m:sSubPr>
                      <m:e>
                        <m:r>
                          <a:rPr lang="zh-CN" altLang="en-US" dirty="0">
                            <a:latin typeface="Cambria Math" panose="02040503050406030204" pitchFamily="18" charset="0"/>
                          </a:rPr>
                          <m:t>𝛼</m:t>
                        </m:r>
                      </m:e>
                      <m:sub>
                        <m:r>
                          <a:rPr lang="en-US" altLang="zh-CN">
                            <a:latin typeface="Cambria Math" panose="02040503050406030204" pitchFamily="18" charset="0"/>
                          </a:rPr>
                          <m:t>𝑡</m:t>
                        </m:r>
                      </m:sub>
                    </m:sSub>
                    <m:r>
                      <a:rPr lang="zh-CN" altLang="en-US" dirty="0">
                        <a:latin typeface="Cambria Math" panose="02040503050406030204" pitchFamily="18" charset="0"/>
                      </a:rPr>
                      <m:t>应</m:t>
                    </m:r>
                  </m:oMath>
                </a14:m>
                <a:r>
                  <a:rPr lang="zh-CN" altLang="en-US" dirty="0"/>
                  <a:t>使得</a:t>
                </a:r>
                <a14:m>
                  <m:oMath xmlns:m="http://schemas.openxmlformats.org/officeDocument/2006/math">
                    <m:sSub>
                      <m:sSubPr>
                        <m:ctrlPr>
                          <a:rPr lang="en-US" altLang="zh-CN" i="1" dirty="0">
                            <a:latin typeface="Cambria Math" panose="02040503050406030204" pitchFamily="18" charset="0"/>
                          </a:rPr>
                        </m:ctrlPr>
                      </m:sSubPr>
                      <m:e>
                        <m:r>
                          <a:rPr lang="zh-CN" altLang="en-US" dirty="0">
                            <a:latin typeface="Cambria Math" panose="02040503050406030204" pitchFamily="18" charset="0"/>
                          </a:rPr>
                          <m:t>𝛼</m:t>
                        </m:r>
                      </m:e>
                      <m:sub>
                        <m:r>
                          <a:rPr lang="en-US" altLang="zh-CN" dirty="0">
                            <a:latin typeface="Cambria Math" panose="02040503050406030204" pitchFamily="18" charset="0"/>
                          </a:rPr>
                          <m:t>𝑡</m:t>
                        </m:r>
                      </m:sub>
                    </m:sSub>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dirty="0">
                            <a:latin typeface="Cambria Math" panose="02040503050406030204" pitchFamily="18" charset="0"/>
                          </a:rPr>
                          <m:t>𝑡</m:t>
                        </m:r>
                      </m:sub>
                    </m:sSub>
                  </m:oMath>
                </a14:m>
                <a:r>
                  <a:rPr lang="zh-CN" altLang="en-US" dirty="0"/>
                  <a:t>最小化指数损失函数</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183793"/>
                <a:ext cx="8616950" cy="687389"/>
              </a:xfrm>
              <a:blipFill>
                <a:blip r:embed="rId3"/>
                <a:stretch>
                  <a:fillRect l="-778" t="-7965" b="-27434"/>
                </a:stretch>
              </a:blipFill>
            </p:spPr>
            <p:txBody>
              <a:bodyPr/>
              <a:lstStyle/>
              <a:p>
                <a:r>
                  <a:rPr lang="zh-CN" altLang="en-US">
                    <a:noFill/>
                  </a:rPr>
                  <a:t> </a:t>
                </a:r>
              </a:p>
            </p:txBody>
          </p:sp>
        </mc:Fallback>
      </mc:AlternateContent>
      <p:sp>
        <p:nvSpPr>
          <p:cNvPr id="10" name="内容占位符 4"/>
          <p:cNvSpPr txBox="1">
            <a:spLocks/>
          </p:cNvSpPr>
          <p:nvPr/>
        </p:nvSpPr>
        <p:spPr>
          <a:xfrm>
            <a:off x="260350" y="4246320"/>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令指数损失函数的导数为</a:t>
            </a:r>
            <a:r>
              <a:rPr lang="en-US" altLang="zh-CN" dirty="0"/>
              <a:t>0</a:t>
            </a:r>
            <a:r>
              <a:rPr lang="zh-CN" altLang="en-US" dirty="0"/>
              <a:t>，即</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1624" y="2006971"/>
            <a:ext cx="7231463" cy="1934164"/>
          </a:xfrm>
          <a:prstGeom prst="rect">
            <a:avLst/>
          </a:prstGeom>
        </p:spPr>
      </p:pic>
      <p:pic>
        <p:nvPicPr>
          <p:cNvPr id="5" name="图片 4"/>
          <p:cNvPicPr>
            <a:picLocks noChangeAspect="1"/>
          </p:cNvPicPr>
          <p:nvPr/>
        </p:nvPicPr>
        <p:blipFill>
          <a:blip r:embed="rId5"/>
          <a:stretch>
            <a:fillRect/>
          </a:stretch>
        </p:blipFill>
        <p:spPr>
          <a:xfrm>
            <a:off x="5507755" y="3576678"/>
            <a:ext cx="2841314" cy="426682"/>
          </a:xfrm>
          <a:prstGeom prst="rect">
            <a:avLst/>
          </a:prstGeom>
        </p:spPr>
      </p:pic>
      <p:sp>
        <p:nvSpPr>
          <p:cNvPr id="7" name="文本框 6"/>
          <p:cNvSpPr txBox="1"/>
          <p:nvPr/>
        </p:nvSpPr>
        <p:spPr>
          <a:xfrm>
            <a:off x="4848349" y="3580481"/>
            <a:ext cx="646331" cy="369332"/>
          </a:xfrm>
          <a:prstGeom prst="rect">
            <a:avLst/>
          </a:prstGeom>
          <a:noFill/>
        </p:spPr>
        <p:txBody>
          <a:bodyPr wrap="none" rtlCol="0">
            <a:spAutoFit/>
          </a:bodyPr>
          <a:lstStyle/>
          <a:p>
            <a:r>
              <a:rPr lang="zh-CN" altLang="en-US"/>
              <a:t>其中</a:t>
            </a:r>
          </a:p>
        </p:txBody>
      </p:sp>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3853" y="4740747"/>
            <a:ext cx="5349944" cy="744308"/>
          </a:xfrm>
          <a:prstGeom prst="rect">
            <a:avLst/>
          </a:prstGeom>
        </p:spPr>
      </p:pic>
      <p:pic>
        <p:nvPicPr>
          <p:cNvPr id="4" name="图片 3"/>
          <p:cNvPicPr>
            <a:picLocks noChangeAspect="1"/>
          </p:cNvPicPr>
          <p:nvPr/>
        </p:nvPicPr>
        <p:blipFill>
          <a:blip r:embed="rId7"/>
          <a:stretch>
            <a:fillRect/>
          </a:stretch>
        </p:blipFill>
        <p:spPr>
          <a:xfrm>
            <a:off x="3576800" y="5617696"/>
            <a:ext cx="1984050" cy="602301"/>
          </a:xfrm>
          <a:prstGeom prst="rect">
            <a:avLst/>
          </a:prstGeom>
        </p:spPr>
      </p:pic>
    </p:spTree>
    <p:extLst>
      <p:ext uri="{BB962C8B-B14F-4D97-AF65-F5344CB8AC3E}">
        <p14:creationId xmlns:p14="http://schemas.microsoft.com/office/powerpoint/2010/main" val="188416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推导</a:t>
            </a:r>
          </a:p>
        </p:txBody>
      </p:sp>
      <mc:AlternateContent xmlns:mc="http://schemas.openxmlformats.org/markup-compatibility/2006" xmlns:a14="http://schemas.microsoft.com/office/drawing/2010/main">
        <mc:Choice Requires="a14">
          <p:sp>
            <p:nvSpPr>
              <p:cNvPr id="6" name="内容占位符 4"/>
              <p:cNvSpPr>
                <a:spLocks noGrp="1"/>
              </p:cNvSpPr>
              <p:nvPr>
                <p:ph idx="1"/>
              </p:nvPr>
            </p:nvSpPr>
            <p:spPr>
              <a:xfrm>
                <a:off x="260350" y="1266824"/>
                <a:ext cx="8616950" cy="776108"/>
              </a:xfrm>
            </p:spPr>
            <p:txBody>
              <a:bodyPr>
                <a:noAutofit/>
              </a:bodyPr>
              <a:lstStyle/>
              <a:p>
                <a:pPr>
                  <a:lnSpc>
                    <a:spcPct val="100000"/>
                  </a:lnSpc>
                </a:pPr>
                <a:r>
                  <a:rPr lang="zh-CN" altLang="en-US" dirty="0"/>
                  <a:t>在获得</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a:latin typeface="Cambria Math" panose="02040503050406030204" pitchFamily="18" charset="0"/>
                          </a:rPr>
                          <m:t>𝑡</m:t>
                        </m:r>
                        <m:r>
                          <a:rPr lang="en-US" altLang="zh-CN" b="0" i="0" smtClean="0">
                            <a:latin typeface="Cambria Math" panose="02040503050406030204" pitchFamily="18" charset="0"/>
                          </a:rPr>
                          <m:t>−</m:t>
                        </m:r>
                        <m:r>
                          <a:rPr lang="en-US" altLang="zh-CN" b="0" i="1" smtClean="0">
                            <a:latin typeface="Cambria Math" panose="02040503050406030204" pitchFamily="18" charset="0"/>
                          </a:rPr>
                          <m:t>1</m:t>
                        </m:r>
                      </m:sub>
                    </m:sSub>
                    <m:r>
                      <a:rPr lang="zh-CN" altLang="en-US" i="1">
                        <a:latin typeface="Cambria Math" panose="02040503050406030204" pitchFamily="18" charset="0"/>
                      </a:rPr>
                      <m:t>之后</m:t>
                    </m:r>
                  </m:oMath>
                </a14:m>
                <a:r>
                  <a:rPr lang="zh-CN" altLang="en-US" dirty="0"/>
                  <a:t>的样本分布进行调整，使得下一轮的基学习器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oMath>
                </a14:m>
                <a:r>
                  <a:rPr lang="zh-CN" altLang="en-US" dirty="0"/>
                  <a:t>能纠正</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a:latin typeface="Cambria Math" panose="02040503050406030204" pitchFamily="18" charset="0"/>
                          </a:rPr>
                          <m:t>𝑡</m:t>
                        </m:r>
                        <m:r>
                          <a:rPr lang="en-US" altLang="zh-CN">
                            <a:latin typeface="Cambria Math" panose="02040503050406030204" pitchFamily="18" charset="0"/>
                          </a:rPr>
                          <m:t>−</m:t>
                        </m:r>
                        <m:r>
                          <a:rPr lang="en-US" altLang="zh-CN" i="1">
                            <a:latin typeface="Cambria Math" panose="02040503050406030204" pitchFamily="18" charset="0"/>
                          </a:rPr>
                          <m:t>1</m:t>
                        </m:r>
                      </m:sub>
                    </m:sSub>
                  </m:oMath>
                </a14:m>
                <a:r>
                  <a:rPr lang="zh-CN" altLang="en-US" dirty="0"/>
                  <a:t>的一些错误，理想的</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a:latin typeface="Cambria Math" panose="02040503050406030204" pitchFamily="18" charset="0"/>
                          </a:rPr>
                          <m:t>𝑡</m:t>
                        </m:r>
                      </m:sub>
                    </m:sSub>
                  </m:oMath>
                </a14:m>
                <a:r>
                  <a:rPr lang="zh-CN" altLang="en-US" dirty="0"/>
                  <a:t>能纠正全部错误</a:t>
                </a:r>
              </a:p>
            </p:txBody>
          </p:sp>
        </mc:Choice>
        <mc:Fallback xmlns="">
          <p:sp>
            <p:nvSpPr>
              <p:cNvPr id="6" name="内容占位符 4"/>
              <p:cNvSpPr>
                <a:spLocks noGrp="1" noRot="1" noChangeAspect="1" noMove="1" noResize="1" noEditPoints="1" noAdjustHandles="1" noChangeArrowheads="1" noChangeShapeType="1" noTextEdit="1"/>
              </p:cNvSpPr>
              <p:nvPr>
                <p:ph idx="1"/>
              </p:nvPr>
            </p:nvSpPr>
            <p:spPr>
              <a:xfrm>
                <a:off x="260350" y="1266824"/>
                <a:ext cx="8616950" cy="776108"/>
              </a:xfrm>
              <a:blipFill>
                <a:blip r:embed="rId3"/>
                <a:stretch>
                  <a:fillRect l="-778" t="-7874" b="-11811"/>
                </a:stretch>
              </a:blipFill>
            </p:spPr>
            <p:txBody>
              <a:bodyPr/>
              <a:lstStyle/>
              <a:p>
                <a:r>
                  <a:rPr lang="zh-CN" altLang="en-US">
                    <a:noFill/>
                  </a:rPr>
                  <a:t> </a:t>
                </a:r>
              </a:p>
            </p:txBody>
          </p:sp>
        </mc:Fallback>
      </mc:AlternateContent>
      <p:sp>
        <p:nvSpPr>
          <p:cNvPr id="10" name="内容占位符 4"/>
          <p:cNvSpPr txBox="1">
            <a:spLocks/>
          </p:cNvSpPr>
          <p:nvPr/>
        </p:nvSpPr>
        <p:spPr>
          <a:xfrm>
            <a:off x="260350" y="3661713"/>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泰勒展开近似为</a:t>
            </a:r>
          </a:p>
        </p:txBody>
      </p:sp>
      <p:pic>
        <p:nvPicPr>
          <p:cNvPr id="7" name="图片 6"/>
          <p:cNvPicPr>
            <a:picLocks noChangeAspect="1"/>
          </p:cNvPicPr>
          <p:nvPr/>
        </p:nvPicPr>
        <p:blipFill>
          <a:blip r:embed="rId4"/>
          <a:stretch>
            <a:fillRect/>
          </a:stretch>
        </p:blipFill>
        <p:spPr>
          <a:xfrm>
            <a:off x="1300678" y="2075919"/>
            <a:ext cx="6594351" cy="1277036"/>
          </a:xfrm>
          <a:prstGeom prst="rect">
            <a:avLst/>
          </a:prstGeom>
        </p:spPr>
      </p:pic>
      <p:pic>
        <p:nvPicPr>
          <p:cNvPr id="8" name="图片 7"/>
          <p:cNvPicPr>
            <a:picLocks noChangeAspect="1"/>
          </p:cNvPicPr>
          <p:nvPr/>
        </p:nvPicPr>
        <p:blipFill>
          <a:blip r:embed="rId5"/>
          <a:stretch>
            <a:fillRect/>
          </a:stretch>
        </p:blipFill>
        <p:spPr>
          <a:xfrm>
            <a:off x="926276" y="4334377"/>
            <a:ext cx="7711710" cy="1317272"/>
          </a:xfrm>
          <a:prstGeom prst="rect">
            <a:avLst/>
          </a:prstGeom>
        </p:spPr>
      </p:pic>
    </p:spTree>
    <p:extLst>
      <p:ext uri="{BB962C8B-B14F-4D97-AF65-F5344CB8AC3E}">
        <p14:creationId xmlns:p14="http://schemas.microsoft.com/office/powerpoint/2010/main" val="201305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推导</a:t>
            </a:r>
          </a:p>
        </p:txBody>
      </p:sp>
      <p:sp>
        <p:nvSpPr>
          <p:cNvPr id="6" name="内容占位符 4"/>
          <p:cNvSpPr>
            <a:spLocks noGrp="1"/>
          </p:cNvSpPr>
          <p:nvPr>
            <p:ph idx="1"/>
          </p:nvPr>
        </p:nvSpPr>
        <p:spPr>
          <a:xfrm>
            <a:off x="260350" y="1266824"/>
            <a:ext cx="8616950" cy="575423"/>
          </a:xfrm>
        </p:spPr>
        <p:txBody>
          <a:bodyPr>
            <a:noAutofit/>
          </a:bodyPr>
          <a:lstStyle/>
          <a:p>
            <a:r>
              <a:rPr lang="zh-CN" altLang="en-US" dirty="0"/>
              <a:t>于是，理想的基学习器：</a:t>
            </a:r>
          </a:p>
        </p:txBody>
      </p:sp>
      <mc:AlternateContent xmlns:mc="http://schemas.openxmlformats.org/markup-compatibility/2006" xmlns:a14="http://schemas.microsoft.com/office/drawing/2010/main">
        <mc:Choice Requires="a14">
          <p:sp>
            <p:nvSpPr>
              <p:cNvPr id="12" name="内容占位符 4"/>
              <p:cNvSpPr txBox="1">
                <a:spLocks/>
              </p:cNvSpPr>
              <p:nvPr/>
            </p:nvSpPr>
            <p:spPr>
              <a:xfrm>
                <a:off x="390978" y="4778698"/>
                <a:ext cx="8616950" cy="936205"/>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注意到                             是一个常数，令</a:t>
                </a:r>
                <a14:m>
                  <m:oMath xmlns:m="http://schemas.openxmlformats.org/officeDocument/2006/math">
                    <m:r>
                      <a:rPr lang="en-US" altLang="zh-CN" i="1" dirty="0" smtClean="0">
                        <a:latin typeface="Cambria Math" panose="02040503050406030204" pitchFamily="18" charset="0"/>
                      </a:rPr>
                      <m:t>𝐷</m:t>
                    </m:r>
                    <m:r>
                      <a:rPr lang="en-US" altLang="zh-CN" i="1" baseline="-25000" dirty="0">
                        <a:latin typeface="Cambria Math" panose="02040503050406030204" pitchFamily="18" charset="0"/>
                      </a:rPr>
                      <m:t>𝑡</m:t>
                    </m:r>
                    <m:r>
                      <a:rPr lang="zh-CN" altLang="en-US" i="1" dirty="0">
                        <a:latin typeface="Cambria Math" panose="02040503050406030204" pitchFamily="18" charset="0"/>
                      </a:rPr>
                      <m:t> </m:t>
                    </m:r>
                  </m:oMath>
                </a14:m>
                <a:r>
                  <a:rPr lang="zh-CN" altLang="en-US" dirty="0"/>
                  <a:t>表示一个分布</a:t>
                </a:r>
                <a:r>
                  <a:rPr lang="en-US" altLang="zh-CN" dirty="0"/>
                  <a:t>:</a:t>
                </a:r>
                <a:r>
                  <a:rPr lang="zh-CN" altLang="en-US" baseline="-25000" dirty="0"/>
                  <a:t> </a:t>
                </a:r>
              </a:p>
            </p:txBody>
          </p:sp>
        </mc:Choice>
        <mc:Fallback xmlns="">
          <p:sp>
            <p:nvSpPr>
              <p:cNvPr id="12" name="内容占位符 4"/>
              <p:cNvSpPr txBox="1">
                <a:spLocks noRot="1" noChangeAspect="1" noMove="1" noResize="1" noEditPoints="1" noAdjustHandles="1" noChangeArrowheads="1" noChangeShapeType="1" noTextEdit="1"/>
              </p:cNvSpPr>
              <p:nvPr/>
            </p:nvSpPr>
            <p:spPr>
              <a:xfrm>
                <a:off x="390978" y="4778698"/>
                <a:ext cx="8616950" cy="936205"/>
              </a:xfrm>
              <a:prstGeom prst="rect">
                <a:avLst/>
              </a:prstGeom>
              <a:blipFill>
                <a:blip r:embed="rId3"/>
                <a:stretch>
                  <a:fillRect l="-778" t="-980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180854" y="1754597"/>
            <a:ext cx="4045692" cy="667436"/>
          </a:xfrm>
          <a:prstGeom prst="rect">
            <a:avLst/>
          </a:prstGeom>
        </p:spPr>
      </p:pic>
      <p:pic>
        <p:nvPicPr>
          <p:cNvPr id="4" name="图片 3"/>
          <p:cNvPicPr>
            <a:picLocks noChangeAspect="1"/>
          </p:cNvPicPr>
          <p:nvPr/>
        </p:nvPicPr>
        <p:blipFill>
          <a:blip r:embed="rId5"/>
          <a:stretch>
            <a:fillRect/>
          </a:stretch>
        </p:blipFill>
        <p:spPr>
          <a:xfrm>
            <a:off x="2852735" y="2422033"/>
            <a:ext cx="5346865" cy="2142316"/>
          </a:xfrm>
          <a:prstGeom prst="rect">
            <a:avLst/>
          </a:prstGeom>
        </p:spPr>
      </p:pic>
      <p:pic>
        <p:nvPicPr>
          <p:cNvPr id="5" name="图片 4"/>
          <p:cNvPicPr>
            <a:picLocks noChangeAspect="1"/>
          </p:cNvPicPr>
          <p:nvPr/>
        </p:nvPicPr>
        <p:blipFill>
          <a:blip r:embed="rId6"/>
          <a:stretch>
            <a:fillRect/>
          </a:stretch>
        </p:blipFill>
        <p:spPr>
          <a:xfrm>
            <a:off x="1704027" y="4711088"/>
            <a:ext cx="2819847" cy="576229"/>
          </a:xfrm>
          <a:prstGeom prst="rect">
            <a:avLst/>
          </a:prstGeom>
        </p:spPr>
      </p:pic>
      <p:pic>
        <p:nvPicPr>
          <p:cNvPr id="10" name="图片 9"/>
          <p:cNvPicPr>
            <a:picLocks noChangeAspect="1"/>
          </p:cNvPicPr>
          <p:nvPr/>
        </p:nvPicPr>
        <p:blipFill>
          <a:blip r:embed="rId7"/>
          <a:stretch>
            <a:fillRect/>
          </a:stretch>
        </p:blipFill>
        <p:spPr>
          <a:xfrm>
            <a:off x="2602613" y="5233267"/>
            <a:ext cx="3932424" cy="885370"/>
          </a:xfrm>
          <a:prstGeom prst="rect">
            <a:avLst/>
          </a:prstGeom>
        </p:spPr>
      </p:pic>
    </p:spTree>
    <p:extLst>
      <p:ext uri="{BB962C8B-B14F-4D97-AF65-F5344CB8AC3E}">
        <p14:creationId xmlns:p14="http://schemas.microsoft.com/office/powerpoint/2010/main" val="77653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推导</a:t>
            </a:r>
          </a:p>
        </p:txBody>
      </p:sp>
      <p:sp>
        <p:nvSpPr>
          <p:cNvPr id="6" name="内容占位符 4"/>
          <p:cNvSpPr>
            <a:spLocks noGrp="1"/>
          </p:cNvSpPr>
          <p:nvPr>
            <p:ph idx="1"/>
          </p:nvPr>
        </p:nvSpPr>
        <p:spPr>
          <a:xfrm>
            <a:off x="260350" y="1266824"/>
            <a:ext cx="8616950" cy="575423"/>
          </a:xfrm>
        </p:spPr>
        <p:txBody>
          <a:bodyPr>
            <a:noAutofit/>
          </a:bodyPr>
          <a:lstStyle/>
          <a:p>
            <a:r>
              <a:rPr lang="zh-CN" altLang="en-US" dirty="0"/>
              <a:t>根据数学期望的定义，这等价于令</a:t>
            </a:r>
            <a:r>
              <a:rPr lang="en-US" altLang="zh-CN" dirty="0"/>
              <a:t>:</a:t>
            </a:r>
            <a:endParaRPr lang="zh-CN" altLang="en-US" dirty="0"/>
          </a:p>
        </p:txBody>
      </p:sp>
      <p:pic>
        <p:nvPicPr>
          <p:cNvPr id="3" name="图片 2"/>
          <p:cNvPicPr>
            <a:picLocks noChangeAspect="1"/>
          </p:cNvPicPr>
          <p:nvPr/>
        </p:nvPicPr>
        <p:blipFill>
          <a:blip r:embed="rId3"/>
          <a:stretch>
            <a:fillRect/>
          </a:stretch>
        </p:blipFill>
        <p:spPr>
          <a:xfrm>
            <a:off x="1545220" y="1842247"/>
            <a:ext cx="6044897" cy="1636568"/>
          </a:xfrm>
          <a:prstGeom prst="rect">
            <a:avLst/>
          </a:prstGeom>
        </p:spPr>
      </p:pic>
      <mc:AlternateContent xmlns:mc="http://schemas.openxmlformats.org/markup-compatibility/2006" xmlns:a14="http://schemas.microsoft.com/office/drawing/2010/main">
        <mc:Choice Requires="a14">
          <p:sp>
            <p:nvSpPr>
              <p:cNvPr id="8" name="内容占位符 4"/>
              <p:cNvSpPr txBox="1">
                <a:spLocks/>
              </p:cNvSpPr>
              <p:nvPr/>
            </p:nvSpPr>
            <p:spPr>
              <a:xfrm>
                <a:off x="260350" y="3580533"/>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由</a:t>
                </a:r>
                <a14:m>
                  <m:oMath xmlns:m="http://schemas.openxmlformats.org/officeDocument/2006/math">
                    <m:r>
                      <a:rPr lang="en-US" altLang="zh-CN" b="0" i="1" smtClean="0">
                        <a:latin typeface="Cambria Math" charset="0"/>
                      </a:rPr>
                      <m:t>𝑓</m:t>
                    </m:r>
                    <m:d>
                      <m:dPr>
                        <m:ctrlPr>
                          <a:rPr lang="en-US" altLang="zh-CN" b="0" i="1" smtClean="0">
                            <a:latin typeface="Cambria Math" panose="02040503050406030204" pitchFamily="18" charset="0"/>
                          </a:rPr>
                        </m:ctrlPr>
                      </m:dPr>
                      <m:e>
                        <m:r>
                          <a:rPr lang="en-US" altLang="zh-CN" b="0" i="1" smtClean="0">
                            <a:latin typeface="Cambria Math" charset="0"/>
                          </a:rPr>
                          <m:t>𝑥</m:t>
                        </m:r>
                      </m:e>
                    </m:d>
                    <m:r>
                      <a:rPr lang="en-US" altLang="zh-CN" b="0" i="1" smtClean="0">
                        <a:latin typeface="Cambria Math" charset="0"/>
                      </a:rPr>
                      <m:t>,</m:t>
                    </m:r>
                    <m:r>
                      <a:rPr lang="en-US" altLang="zh-CN" b="0" i="1" smtClean="0">
                        <a:latin typeface="Cambria Math" charset="0"/>
                      </a:rPr>
                      <m:t>h</m:t>
                    </m:r>
                    <m:d>
                      <m:dPr>
                        <m:ctrlPr>
                          <a:rPr lang="en-US" altLang="zh-CN" b="0" i="1" smtClean="0">
                            <a:latin typeface="Cambria Math" panose="02040503050406030204" pitchFamily="18" charset="0"/>
                          </a:rPr>
                        </m:ctrlPr>
                      </m:dPr>
                      <m:e>
                        <m:r>
                          <a:rPr lang="en-US" altLang="zh-CN" b="0" i="1" smtClean="0">
                            <a:latin typeface="Cambria Math" charset="0"/>
                          </a:rPr>
                          <m:t>𝑥</m:t>
                        </m:r>
                      </m:e>
                    </m:d>
                    <m:r>
                      <a:rPr lang="en-US" altLang="zh-CN" b="0" i="1" smtClean="0">
                        <a:latin typeface="Cambria Math" charset="0"/>
                        <a:ea typeface="Cambria Math" charset="0"/>
                        <a:cs typeface="Cambria Math" charset="0"/>
                      </a:rPr>
                      <m:t>∈{−1,+1}</m:t>
                    </m:r>
                  </m:oMath>
                </a14:m>
                <a:r>
                  <a:rPr lang="zh-CN" altLang="en-US" dirty="0"/>
                  <a:t>有</a:t>
                </a:r>
                <a:r>
                  <a:rPr lang="en-US" altLang="zh-CN" dirty="0"/>
                  <a:t>:</a:t>
                </a:r>
                <a:endParaRPr lang="zh-CN" altLang="en-US" dirty="0"/>
              </a:p>
            </p:txBody>
          </p:sp>
        </mc:Choice>
        <mc:Fallback xmlns="">
          <p:sp>
            <p:nvSpPr>
              <p:cNvPr id="8" name="内容占位符 4"/>
              <p:cNvSpPr txBox="1">
                <a:spLocks noRot="1" noChangeAspect="1" noMove="1" noResize="1" noEditPoints="1" noAdjustHandles="1" noChangeArrowheads="1" noChangeShapeType="1" noTextEdit="1"/>
              </p:cNvSpPr>
              <p:nvPr/>
            </p:nvSpPr>
            <p:spPr>
              <a:xfrm>
                <a:off x="260350" y="3580533"/>
                <a:ext cx="8616950" cy="575423"/>
              </a:xfrm>
              <a:prstGeom prst="rect">
                <a:avLst/>
              </a:prstGeom>
              <a:blipFill>
                <a:blip r:embed="rId4"/>
                <a:stretch>
                  <a:fillRect l="-778" t="-14737"/>
                </a:stretch>
              </a:blipFill>
            </p:spPr>
            <p:txBody>
              <a:bodyPr/>
              <a:lstStyle/>
              <a:p>
                <a:r>
                  <a:rPr lang="zh-CN" altLang="en-US">
                    <a:noFill/>
                  </a:rPr>
                  <a:t> </a:t>
                </a:r>
              </a:p>
            </p:txBody>
          </p:sp>
        </mc:Fallback>
      </mc:AlternateContent>
      <p:pic>
        <p:nvPicPr>
          <p:cNvPr id="4" name="图片 3"/>
          <p:cNvPicPr>
            <a:picLocks noChangeAspect="1"/>
          </p:cNvPicPr>
          <p:nvPr/>
        </p:nvPicPr>
        <p:blipFill>
          <a:blip r:embed="rId5"/>
          <a:stretch>
            <a:fillRect/>
          </a:stretch>
        </p:blipFill>
        <p:spPr>
          <a:xfrm>
            <a:off x="2338237" y="4211233"/>
            <a:ext cx="4458131" cy="552855"/>
          </a:xfrm>
          <a:prstGeom prst="rect">
            <a:avLst/>
          </a:prstGeom>
        </p:spPr>
      </p:pic>
    </p:spTree>
    <p:extLst>
      <p:ext uri="{BB962C8B-B14F-4D97-AF65-F5344CB8AC3E}">
        <p14:creationId xmlns:p14="http://schemas.microsoft.com/office/powerpoint/2010/main" val="1273911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推导</a:t>
            </a:r>
          </a:p>
        </p:txBody>
      </p:sp>
      <p:sp>
        <p:nvSpPr>
          <p:cNvPr id="6" name="内容占位符 4"/>
          <p:cNvSpPr>
            <a:spLocks noGrp="1"/>
          </p:cNvSpPr>
          <p:nvPr>
            <p:ph idx="1"/>
          </p:nvPr>
        </p:nvSpPr>
        <p:spPr>
          <a:xfrm>
            <a:off x="527050" y="2877601"/>
            <a:ext cx="8616950" cy="575423"/>
          </a:xfrm>
        </p:spPr>
        <p:txBody>
          <a:bodyPr>
            <a:noAutofit/>
          </a:bodyPr>
          <a:lstStyle/>
          <a:p>
            <a:r>
              <a:rPr lang="zh-CN" altLang="en-US" dirty="0"/>
              <a:t>最终的样本分布更新公式</a:t>
            </a:r>
          </a:p>
        </p:txBody>
      </p:sp>
      <p:sp>
        <p:nvSpPr>
          <p:cNvPr id="7" name="内容占位符 4"/>
          <p:cNvSpPr txBox="1">
            <a:spLocks/>
          </p:cNvSpPr>
          <p:nvPr/>
        </p:nvSpPr>
        <p:spPr>
          <a:xfrm>
            <a:off x="527050" y="1025776"/>
            <a:ext cx="8616950" cy="57542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则理想的基学习器</a:t>
            </a:r>
          </a:p>
        </p:txBody>
      </p:sp>
      <p:pic>
        <p:nvPicPr>
          <p:cNvPr id="4" name="图片 3"/>
          <p:cNvPicPr>
            <a:picLocks noChangeAspect="1"/>
          </p:cNvPicPr>
          <p:nvPr/>
        </p:nvPicPr>
        <p:blipFill>
          <a:blip r:embed="rId3"/>
          <a:stretch>
            <a:fillRect/>
          </a:stretch>
        </p:blipFill>
        <p:spPr>
          <a:xfrm>
            <a:off x="1719201" y="1736992"/>
            <a:ext cx="5457103" cy="686655"/>
          </a:xfrm>
          <a:prstGeom prst="rect">
            <a:avLst/>
          </a:prstGeom>
        </p:spPr>
      </p:pic>
      <p:pic>
        <p:nvPicPr>
          <p:cNvPr id="8" name="图片 7"/>
          <p:cNvPicPr>
            <a:picLocks noChangeAspect="1"/>
          </p:cNvPicPr>
          <p:nvPr/>
        </p:nvPicPr>
        <p:blipFill>
          <a:blip r:embed="rId4"/>
          <a:stretch>
            <a:fillRect/>
          </a:stretch>
        </p:blipFill>
        <p:spPr>
          <a:xfrm>
            <a:off x="1412710" y="3417399"/>
            <a:ext cx="6371265" cy="2742739"/>
          </a:xfrm>
          <a:prstGeom prst="rect">
            <a:avLst/>
          </a:prstGeom>
        </p:spPr>
      </p:pic>
    </p:spTree>
    <p:extLst>
      <p:ext uri="{BB962C8B-B14F-4D97-AF65-F5344CB8AC3E}">
        <p14:creationId xmlns:p14="http://schemas.microsoft.com/office/powerpoint/2010/main" val="620145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Boosting - </a:t>
            </a:r>
            <a:r>
              <a:rPr lang="zh-CN" altLang="en-US"/>
              <a:t>注意</a:t>
            </a:r>
            <a:r>
              <a:rPr lang="zh-CN" altLang="en-US" dirty="0"/>
              <a:t>事项</a:t>
            </a:r>
            <a:endParaRPr kumimoji="1" lang="zh-CN" altLang="en-US" dirty="0"/>
          </a:p>
        </p:txBody>
      </p:sp>
      <p:sp>
        <p:nvSpPr>
          <p:cNvPr id="7" name="内容占位符 4"/>
          <p:cNvSpPr>
            <a:spLocks noGrp="1"/>
          </p:cNvSpPr>
          <p:nvPr>
            <p:ph idx="1"/>
          </p:nvPr>
        </p:nvSpPr>
        <p:spPr>
          <a:xfrm>
            <a:off x="379103" y="1503951"/>
            <a:ext cx="8616950" cy="4343400"/>
          </a:xfrm>
        </p:spPr>
        <p:txBody>
          <a:bodyPr>
            <a:normAutofit/>
          </a:bodyPr>
          <a:lstStyle/>
          <a:p>
            <a:pPr>
              <a:lnSpc>
                <a:spcPts val="2800"/>
              </a:lnSpc>
            </a:pPr>
            <a:r>
              <a:rPr lang="zh-CN" altLang="en-US" dirty="0"/>
              <a:t>训练的每一轮都检查当前生成的基分类器是否比随机猜测好</a:t>
            </a:r>
            <a:endParaRPr lang="en-US" altLang="zh-CN" dirty="0"/>
          </a:p>
          <a:p>
            <a:pPr>
              <a:lnSpc>
                <a:spcPts val="2800"/>
              </a:lnSpc>
            </a:pPr>
            <a:endParaRPr lang="en-US" altLang="zh-CN" dirty="0"/>
          </a:p>
          <a:p>
            <a:pPr>
              <a:lnSpc>
                <a:spcPts val="2800"/>
              </a:lnSpc>
            </a:pPr>
            <a:r>
              <a:rPr lang="zh-CN" altLang="en-US" dirty="0"/>
              <a:t>对特定的数据分布进行学习</a:t>
            </a:r>
            <a:endParaRPr lang="en-US" altLang="zh-CN" dirty="0"/>
          </a:p>
          <a:p>
            <a:pPr lvl="1">
              <a:lnSpc>
                <a:spcPts val="2800"/>
              </a:lnSpc>
            </a:pPr>
            <a:r>
              <a:rPr lang="zh-CN" altLang="en-US" dirty="0"/>
              <a:t>重赋权法</a:t>
            </a:r>
            <a:r>
              <a:rPr lang="en-US" altLang="zh-CN" dirty="0"/>
              <a:t>(re-weighting)</a:t>
            </a:r>
            <a:endParaRPr lang="zh-CN" altLang="en-US" dirty="0"/>
          </a:p>
          <a:p>
            <a:pPr lvl="1">
              <a:lnSpc>
                <a:spcPts val="2800"/>
              </a:lnSpc>
            </a:pPr>
            <a:r>
              <a:rPr lang="zh-CN" altLang="en-US" dirty="0"/>
              <a:t>重采样法</a:t>
            </a:r>
            <a:r>
              <a:rPr lang="en-US" altLang="zh-CN" dirty="0"/>
              <a:t>(re-sampling)</a:t>
            </a:r>
          </a:p>
          <a:p>
            <a:pPr marL="783000" lvl="2" indent="0">
              <a:lnSpc>
                <a:spcPts val="2800"/>
              </a:lnSpc>
              <a:buNone/>
            </a:pPr>
            <a:r>
              <a:rPr lang="zh-CN" altLang="en-US" sz="2000" dirty="0"/>
              <a:t>可获得“重启动”机会以避免训练过程过早停止</a:t>
            </a:r>
            <a:endParaRPr lang="en-US" altLang="zh-CN" sz="2000" dirty="0"/>
          </a:p>
        </p:txBody>
      </p:sp>
    </p:spTree>
    <p:extLst>
      <p:ext uri="{BB962C8B-B14F-4D97-AF65-F5344CB8AC3E}">
        <p14:creationId xmlns:p14="http://schemas.microsoft.com/office/powerpoint/2010/main" val="70790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Verdana" pitchFamily="34" charset="0"/>
                <a:ea typeface="幼圆" pitchFamily="49" charset="-122"/>
                <a:cs typeface="Verdana" pitchFamily="34" charset="0"/>
              </a:rPr>
              <a:t>第八章：</a:t>
            </a:r>
            <a:r>
              <a:rPr kumimoji="1" lang="zh-CN" altLang="en-US" dirty="0">
                <a:cs typeface="Verdana" pitchFamily="34" charset="0"/>
              </a:rPr>
              <a:t>集成学习</a:t>
            </a:r>
            <a:endParaRPr lang="zh-CN" altLang="en-US" dirty="0"/>
          </a:p>
        </p:txBody>
      </p:sp>
    </p:spTree>
    <p:extLst>
      <p:ext uri="{BB962C8B-B14F-4D97-AF65-F5344CB8AC3E}">
        <p14:creationId xmlns:p14="http://schemas.microsoft.com/office/powerpoint/2010/main" val="1494613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p:nvPr/>
        </p:nvCxnSpPr>
        <p:spPr>
          <a:xfrm flipH="1" flipV="1">
            <a:off x="735057" y="153432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728909" y="342437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92485" y="3363226"/>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 name="直接连接符 6"/>
          <p:cNvCxnSpPr/>
          <p:nvPr/>
        </p:nvCxnSpPr>
        <p:spPr>
          <a:xfrm>
            <a:off x="1207414"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1674057"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140699"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07342" y="337070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035967" y="339213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2" name="文本框 11"/>
          <p:cNvSpPr txBox="1"/>
          <p:nvPr/>
        </p:nvSpPr>
        <p:spPr>
          <a:xfrm>
            <a:off x="1502782" y="339213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 name="文本框 12"/>
          <p:cNvSpPr txBox="1"/>
          <p:nvPr/>
        </p:nvSpPr>
        <p:spPr>
          <a:xfrm>
            <a:off x="1969598" y="339213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 name="文本框 13"/>
          <p:cNvSpPr txBox="1"/>
          <p:nvPr/>
        </p:nvSpPr>
        <p:spPr>
          <a:xfrm>
            <a:off x="2436414" y="339213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5" name="直接连接符 14"/>
          <p:cNvCxnSpPr/>
          <p:nvPr/>
        </p:nvCxnSpPr>
        <p:spPr>
          <a:xfrm rot="5400000">
            <a:off x="762327" y="199432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762327" y="246200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762327" y="292968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19609" y="284127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9" name="文本框 18"/>
          <p:cNvSpPr txBox="1"/>
          <p:nvPr/>
        </p:nvSpPr>
        <p:spPr>
          <a:xfrm>
            <a:off x="419609" y="237359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0" name="文本框 19"/>
          <p:cNvSpPr txBox="1"/>
          <p:nvPr/>
        </p:nvSpPr>
        <p:spPr>
          <a:xfrm>
            <a:off x="419609" y="190590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1" name="组合 20"/>
          <p:cNvGrpSpPr/>
          <p:nvPr/>
        </p:nvGrpSpPr>
        <p:grpSpPr>
          <a:xfrm>
            <a:off x="810920" y="1711619"/>
            <a:ext cx="761159" cy="470971"/>
            <a:chOff x="2902949" y="2313167"/>
            <a:chExt cx="1014878" cy="627960"/>
          </a:xfrm>
        </p:grpSpPr>
        <p:grpSp>
          <p:nvGrpSpPr>
            <p:cNvPr id="22" name="组合 21"/>
            <p:cNvGrpSpPr/>
            <p:nvPr/>
          </p:nvGrpSpPr>
          <p:grpSpPr>
            <a:xfrm>
              <a:off x="2902949" y="2313167"/>
              <a:ext cx="1014878" cy="627960"/>
              <a:chOff x="5860991" y="1513622"/>
              <a:chExt cx="1014878" cy="627960"/>
            </a:xfrm>
          </p:grpSpPr>
          <p:sp>
            <p:nvSpPr>
              <p:cNvPr id="26" name="矩形 25"/>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28" name="文本框 27"/>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29" name="直接连接符 28"/>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3043927" y="2444745"/>
              <a:ext cx="108000" cy="108000"/>
              <a:chOff x="5476803" y="2392530"/>
              <a:chExt cx="108000" cy="108000"/>
            </a:xfrm>
          </p:grpSpPr>
          <p:cxnSp>
            <p:nvCxnSpPr>
              <p:cNvPr id="24" name="直接连接符 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 name="组合 29"/>
          <p:cNvGrpSpPr/>
          <p:nvPr/>
        </p:nvGrpSpPr>
        <p:grpSpPr>
          <a:xfrm>
            <a:off x="2346715" y="2293985"/>
            <a:ext cx="81000" cy="81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2489590" y="256544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251615" y="2781371"/>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120685" y="266294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1849990" y="283277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639474" y="2782702"/>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827568" y="3044181"/>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720412" y="2840802"/>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p:cNvCxnSpPr/>
          <p:nvPr/>
        </p:nvCxnSpPr>
        <p:spPr>
          <a:xfrm>
            <a:off x="2292115" y="320512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1335944" y="280731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355013" y="33002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484209" y="31775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229076" y="30635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263353" y="296571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481351" y="266894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093197" y="333595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353772" y="3171470"/>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1656855" y="353790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4" name="文本框 63"/>
          <p:cNvSpPr txBox="1"/>
          <p:nvPr/>
        </p:nvSpPr>
        <p:spPr>
          <a:xfrm>
            <a:off x="181634" y="2048458"/>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71" name="直接箭头连接符 70"/>
          <p:cNvCxnSpPr/>
          <p:nvPr/>
        </p:nvCxnSpPr>
        <p:spPr>
          <a:xfrm flipH="1" flipV="1">
            <a:off x="3410619" y="153419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3404471" y="342424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3268047" y="336309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4" name="直接连接符 73"/>
          <p:cNvCxnSpPr/>
          <p:nvPr/>
        </p:nvCxnSpPr>
        <p:spPr>
          <a:xfrm>
            <a:off x="3882976"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349619"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4816261"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282904" y="337057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11529" y="339200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9" name="文本框 78"/>
          <p:cNvSpPr txBox="1"/>
          <p:nvPr/>
        </p:nvSpPr>
        <p:spPr>
          <a:xfrm>
            <a:off x="4178344" y="339200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0" name="文本框 79"/>
          <p:cNvSpPr txBox="1"/>
          <p:nvPr/>
        </p:nvSpPr>
        <p:spPr>
          <a:xfrm>
            <a:off x="4645160" y="339200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81" name="文本框 80"/>
          <p:cNvSpPr txBox="1"/>
          <p:nvPr/>
        </p:nvSpPr>
        <p:spPr>
          <a:xfrm>
            <a:off x="5111976" y="339200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82" name="直接连接符 81"/>
          <p:cNvCxnSpPr/>
          <p:nvPr/>
        </p:nvCxnSpPr>
        <p:spPr>
          <a:xfrm rot="5400000">
            <a:off x="3437889" y="199419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437889" y="246187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rot="5400000">
            <a:off x="3437889" y="292956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095171" y="2841143"/>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6" name="文本框 85"/>
          <p:cNvSpPr txBox="1"/>
          <p:nvPr/>
        </p:nvSpPr>
        <p:spPr>
          <a:xfrm>
            <a:off x="3095171" y="2373461"/>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7" name="文本框 86"/>
          <p:cNvSpPr txBox="1"/>
          <p:nvPr/>
        </p:nvSpPr>
        <p:spPr>
          <a:xfrm>
            <a:off x="3095171" y="1905779"/>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8" name="组合 87"/>
          <p:cNvGrpSpPr/>
          <p:nvPr/>
        </p:nvGrpSpPr>
        <p:grpSpPr>
          <a:xfrm>
            <a:off x="3486482" y="1711491"/>
            <a:ext cx="761159" cy="470971"/>
            <a:chOff x="2902949" y="2313167"/>
            <a:chExt cx="1014878" cy="627960"/>
          </a:xfrm>
        </p:grpSpPr>
        <p:grpSp>
          <p:nvGrpSpPr>
            <p:cNvPr id="124" name="组合 123"/>
            <p:cNvGrpSpPr/>
            <p:nvPr/>
          </p:nvGrpSpPr>
          <p:grpSpPr>
            <a:xfrm>
              <a:off x="2902949" y="2313167"/>
              <a:ext cx="1014878" cy="627960"/>
              <a:chOff x="5860991" y="1513622"/>
              <a:chExt cx="1014878" cy="627960"/>
            </a:xfrm>
          </p:grpSpPr>
          <p:sp>
            <p:nvSpPr>
              <p:cNvPr id="128" name="矩形 127"/>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9" name="文本框 128"/>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30" name="文本框 129"/>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31" name="直接连接符 130"/>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p:cNvGrpSpPr/>
            <p:nvPr/>
          </p:nvGrpSpPr>
          <p:grpSpPr>
            <a:xfrm>
              <a:off x="3043927" y="2444745"/>
              <a:ext cx="108000" cy="108000"/>
              <a:chOff x="5476803" y="2392530"/>
              <a:chExt cx="108000" cy="108000"/>
            </a:xfrm>
          </p:grpSpPr>
          <p:cxnSp>
            <p:nvCxnSpPr>
              <p:cNvPr id="126" name="直接连接符 1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5022277" y="2293856"/>
            <a:ext cx="81000" cy="81000"/>
            <a:chOff x="5476803" y="2392530"/>
            <a:chExt cx="108000" cy="108000"/>
          </a:xfrm>
        </p:grpSpPr>
        <p:cxnSp>
          <p:nvCxnSpPr>
            <p:cNvPr id="122" name="直接连接符 1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0" name="组合 89"/>
          <p:cNvGrpSpPr/>
          <p:nvPr/>
        </p:nvGrpSpPr>
        <p:grpSpPr>
          <a:xfrm>
            <a:off x="5165152" y="2565319"/>
            <a:ext cx="81000" cy="81000"/>
            <a:chOff x="5476803" y="2392530"/>
            <a:chExt cx="108000" cy="108000"/>
          </a:xfrm>
        </p:grpSpPr>
        <p:cxnSp>
          <p:nvCxnSpPr>
            <p:cNvPr id="120" name="直接连接符 1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4927177" y="2781243"/>
            <a:ext cx="81000" cy="81000"/>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96247" y="2662815"/>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3" name="组合 92"/>
          <p:cNvGrpSpPr/>
          <p:nvPr/>
        </p:nvGrpSpPr>
        <p:grpSpPr>
          <a:xfrm>
            <a:off x="4525552" y="2832650"/>
            <a:ext cx="81000" cy="81000"/>
            <a:chOff x="5476803" y="2392530"/>
            <a:chExt cx="108000" cy="108000"/>
          </a:xfrm>
        </p:grpSpPr>
        <p:cxnSp>
          <p:nvCxnSpPr>
            <p:cNvPr id="114" name="直接连接符 1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4315036" y="2782574"/>
            <a:ext cx="81000" cy="81000"/>
            <a:chOff x="5476803" y="2392530"/>
            <a:chExt cx="108000" cy="108000"/>
          </a:xfrm>
        </p:grpSpPr>
        <p:cxnSp>
          <p:nvCxnSpPr>
            <p:cNvPr id="112" name="直接连接符 1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503130" y="3044053"/>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6" name="组合 95"/>
          <p:cNvGrpSpPr/>
          <p:nvPr/>
        </p:nvGrpSpPr>
        <p:grpSpPr>
          <a:xfrm>
            <a:off x="4395974" y="2840674"/>
            <a:ext cx="81000" cy="81000"/>
            <a:chOff x="5476803" y="2392530"/>
            <a:chExt cx="108000" cy="108000"/>
          </a:xfrm>
        </p:grpSpPr>
        <p:cxnSp>
          <p:nvCxnSpPr>
            <p:cNvPr id="108" name="直接连接符 1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4967677" y="320500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4011506" y="280718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030575" y="33001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59771" y="31774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4904638" y="30634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4938915" y="296558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56913" y="266882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4768759" y="333582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029334" y="3171341"/>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332417" y="353777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07" name="文本框 106"/>
          <p:cNvSpPr txBox="1"/>
          <p:nvPr/>
        </p:nvSpPr>
        <p:spPr>
          <a:xfrm>
            <a:off x="2857196" y="2048329"/>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33" name="直接箭头连接符 132"/>
          <p:cNvCxnSpPr/>
          <p:nvPr/>
        </p:nvCxnSpPr>
        <p:spPr>
          <a:xfrm flipH="1" flipV="1">
            <a:off x="6086181" y="157457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6080033" y="346461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p:cNvSpPr txBox="1"/>
          <p:nvPr/>
        </p:nvSpPr>
        <p:spPr>
          <a:xfrm>
            <a:off x="5943609" y="3403469"/>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6" name="直接连接符 135"/>
          <p:cNvCxnSpPr/>
          <p:nvPr/>
        </p:nvCxnSpPr>
        <p:spPr>
          <a:xfrm>
            <a:off x="6558538"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7025181"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491823"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7958466" y="341094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p:cNvSpPr txBox="1"/>
          <p:nvPr/>
        </p:nvSpPr>
        <p:spPr>
          <a:xfrm>
            <a:off x="6387091" y="343237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1" name="文本框 140"/>
          <p:cNvSpPr txBox="1"/>
          <p:nvPr/>
        </p:nvSpPr>
        <p:spPr>
          <a:xfrm>
            <a:off x="6853906" y="343237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2" name="文本框 141"/>
          <p:cNvSpPr txBox="1"/>
          <p:nvPr/>
        </p:nvSpPr>
        <p:spPr>
          <a:xfrm>
            <a:off x="7320722" y="343237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3" name="文本框 142"/>
          <p:cNvSpPr txBox="1"/>
          <p:nvPr/>
        </p:nvSpPr>
        <p:spPr>
          <a:xfrm>
            <a:off x="7787538" y="343237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4" name="直接连接符 143"/>
          <p:cNvCxnSpPr/>
          <p:nvPr/>
        </p:nvCxnSpPr>
        <p:spPr>
          <a:xfrm rot="5400000">
            <a:off x="6113451" y="203456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rot="5400000">
            <a:off x="6113451" y="250225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rot="5400000">
            <a:off x="6113451" y="296993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p:cNvSpPr txBox="1"/>
          <p:nvPr/>
        </p:nvSpPr>
        <p:spPr>
          <a:xfrm>
            <a:off x="5770733" y="288151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8" name="文本框 147"/>
          <p:cNvSpPr txBox="1"/>
          <p:nvPr/>
        </p:nvSpPr>
        <p:spPr>
          <a:xfrm>
            <a:off x="5770733" y="241383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9" name="文本框 148"/>
          <p:cNvSpPr txBox="1"/>
          <p:nvPr/>
        </p:nvSpPr>
        <p:spPr>
          <a:xfrm>
            <a:off x="5770733" y="194615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50" name="组合 149"/>
          <p:cNvGrpSpPr/>
          <p:nvPr/>
        </p:nvGrpSpPr>
        <p:grpSpPr>
          <a:xfrm>
            <a:off x="6162044" y="1751862"/>
            <a:ext cx="761159" cy="470971"/>
            <a:chOff x="2902949" y="2313167"/>
            <a:chExt cx="1014878" cy="627960"/>
          </a:xfrm>
        </p:grpSpPr>
        <p:grpSp>
          <p:nvGrpSpPr>
            <p:cNvPr id="186" name="组合 185"/>
            <p:cNvGrpSpPr/>
            <p:nvPr/>
          </p:nvGrpSpPr>
          <p:grpSpPr>
            <a:xfrm>
              <a:off x="2902949" y="2313167"/>
              <a:ext cx="1014878" cy="627960"/>
              <a:chOff x="5860991" y="1513622"/>
              <a:chExt cx="1014878" cy="627960"/>
            </a:xfrm>
          </p:grpSpPr>
          <p:sp>
            <p:nvSpPr>
              <p:cNvPr id="190" name="矩形 1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1" name="文本框 1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92" name="文本框 1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93" name="直接连接符 1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3043927" y="2444745"/>
              <a:ext cx="108000" cy="108000"/>
              <a:chOff x="5476803" y="2392530"/>
              <a:chExt cx="108000" cy="108000"/>
            </a:xfrm>
          </p:grpSpPr>
          <p:cxnSp>
            <p:nvCxnSpPr>
              <p:cNvPr id="188" name="直接连接符 1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1" name="组合 150"/>
          <p:cNvGrpSpPr/>
          <p:nvPr/>
        </p:nvGrpSpPr>
        <p:grpSpPr>
          <a:xfrm>
            <a:off x="7697839" y="2334228"/>
            <a:ext cx="81000" cy="81000"/>
            <a:chOff x="5476803" y="2392530"/>
            <a:chExt cx="108000" cy="108000"/>
          </a:xfrm>
        </p:grpSpPr>
        <p:cxnSp>
          <p:nvCxnSpPr>
            <p:cNvPr id="184" name="直接连接符 1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2" name="组合 151"/>
          <p:cNvGrpSpPr/>
          <p:nvPr/>
        </p:nvGrpSpPr>
        <p:grpSpPr>
          <a:xfrm>
            <a:off x="7840714" y="2605691"/>
            <a:ext cx="81000" cy="81000"/>
            <a:chOff x="5476803" y="2392530"/>
            <a:chExt cx="108000" cy="108000"/>
          </a:xfrm>
        </p:grpSpPr>
        <p:cxnSp>
          <p:nvCxnSpPr>
            <p:cNvPr id="182" name="直接连接符 1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3" name="组合 152"/>
          <p:cNvGrpSpPr/>
          <p:nvPr/>
        </p:nvGrpSpPr>
        <p:grpSpPr>
          <a:xfrm>
            <a:off x="7602739" y="2821615"/>
            <a:ext cx="81000" cy="81000"/>
            <a:chOff x="5476803" y="2392530"/>
            <a:chExt cx="108000" cy="108000"/>
          </a:xfrm>
        </p:grpSpPr>
        <p:cxnSp>
          <p:nvCxnSpPr>
            <p:cNvPr id="180" name="直接连接符 17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4" name="组合 153"/>
          <p:cNvGrpSpPr/>
          <p:nvPr/>
        </p:nvGrpSpPr>
        <p:grpSpPr>
          <a:xfrm>
            <a:off x="7471809" y="2703187"/>
            <a:ext cx="81000" cy="81000"/>
            <a:chOff x="5476803" y="2392530"/>
            <a:chExt cx="108000" cy="108000"/>
          </a:xfrm>
        </p:grpSpPr>
        <p:cxnSp>
          <p:nvCxnSpPr>
            <p:cNvPr id="178" name="直接连接符 17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5" name="组合 154"/>
          <p:cNvGrpSpPr/>
          <p:nvPr/>
        </p:nvGrpSpPr>
        <p:grpSpPr>
          <a:xfrm>
            <a:off x="7201114" y="2875424"/>
            <a:ext cx="81000" cy="81000"/>
            <a:chOff x="5476803" y="2392530"/>
            <a:chExt cx="108000" cy="108000"/>
          </a:xfrm>
        </p:grpSpPr>
        <p:cxnSp>
          <p:nvCxnSpPr>
            <p:cNvPr id="176" name="直接连接符 17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6" name="组合 155"/>
          <p:cNvGrpSpPr/>
          <p:nvPr/>
        </p:nvGrpSpPr>
        <p:grpSpPr>
          <a:xfrm>
            <a:off x="6990598" y="2822945"/>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7178692" y="3084425"/>
            <a:ext cx="81000" cy="81000"/>
            <a:chOff x="5476803" y="2392530"/>
            <a:chExt cx="108000" cy="108000"/>
          </a:xfrm>
        </p:grpSpPr>
        <p:cxnSp>
          <p:nvCxnSpPr>
            <p:cNvPr id="172" name="直接连接符 1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071536" y="2883447"/>
            <a:ext cx="81000" cy="81000"/>
            <a:chOff x="5476803" y="2392530"/>
            <a:chExt cx="108000" cy="108000"/>
          </a:xfrm>
        </p:grpSpPr>
        <p:cxnSp>
          <p:nvCxnSpPr>
            <p:cNvPr id="170" name="直接连接符 1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p:cNvCxnSpPr/>
          <p:nvPr/>
        </p:nvCxnSpPr>
        <p:spPr>
          <a:xfrm>
            <a:off x="7643239" y="324537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687068" y="28475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p:cNvCxnSpPr/>
          <p:nvPr/>
        </p:nvCxnSpPr>
        <p:spPr>
          <a:xfrm>
            <a:off x="6706137" y="33404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a:off x="6835333" y="321782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7580200" y="31037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7614477" y="300595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832475" y="270919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444321" y="337619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7704896" y="321171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68" name="文本框 167"/>
          <p:cNvSpPr txBox="1"/>
          <p:nvPr/>
        </p:nvSpPr>
        <p:spPr>
          <a:xfrm>
            <a:off x="7007979" y="357814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69" name="文本框 168"/>
          <p:cNvSpPr txBox="1"/>
          <p:nvPr/>
        </p:nvSpPr>
        <p:spPr>
          <a:xfrm>
            <a:off x="5532758" y="208870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7" name="直接连接符 196"/>
          <p:cNvCxnSpPr/>
          <p:nvPr/>
        </p:nvCxnSpPr>
        <p:spPr>
          <a:xfrm rot="16200000" flipV="1">
            <a:off x="1810682" y="219731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5400000">
            <a:off x="982414" y="2653633"/>
            <a:ext cx="1269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1095496" y="3758992"/>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p:cNvCxnSpPr/>
          <p:nvPr/>
        </p:nvCxnSpPr>
        <p:spPr>
          <a:xfrm rot="16200000" flipV="1">
            <a:off x="4524253" y="2193077"/>
            <a:ext cx="0" cy="1890000"/>
          </a:xfrm>
          <a:prstGeom prst="line">
            <a:avLst/>
          </a:prstGeom>
        </p:spPr>
        <p:style>
          <a:lnRef idx="1">
            <a:schemeClr val="dk1"/>
          </a:lnRef>
          <a:fillRef idx="0">
            <a:schemeClr val="dk1"/>
          </a:fillRef>
          <a:effectRef idx="0">
            <a:schemeClr val="dk1"/>
          </a:effectRef>
          <a:fontRef idx="minor">
            <a:schemeClr val="tx1"/>
          </a:fontRef>
        </p:style>
      </p:cxnSp>
      <p:sp>
        <p:nvSpPr>
          <p:cNvPr id="207" name="文本框 206"/>
          <p:cNvSpPr txBox="1"/>
          <p:nvPr/>
        </p:nvSpPr>
        <p:spPr>
          <a:xfrm>
            <a:off x="3818327" y="3750681"/>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11" name="直接连接符 210"/>
          <p:cNvCxnSpPr/>
          <p:nvPr/>
        </p:nvCxnSpPr>
        <p:spPr>
          <a:xfrm rot="16200000" flipV="1">
            <a:off x="7206769" y="202498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6200000" flipV="1">
            <a:off x="7211001" y="223552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0800000" flipV="1">
            <a:off x="6963556" y="20281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10800000" flipV="1">
            <a:off x="6976255" y="203241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rot="10800000" flipV="1">
            <a:off x="6970694" y="2028184"/>
            <a:ext cx="0" cy="1350000"/>
          </a:xfrm>
          <a:prstGeom prst="line">
            <a:avLst/>
          </a:prstGeom>
        </p:spPr>
        <p:style>
          <a:lnRef idx="1">
            <a:schemeClr val="dk1"/>
          </a:lnRef>
          <a:fillRef idx="0">
            <a:schemeClr val="dk1"/>
          </a:fillRef>
          <a:effectRef idx="0">
            <a:schemeClr val="dk1"/>
          </a:effectRef>
          <a:fontRef idx="minor">
            <a:schemeClr val="tx1"/>
          </a:fontRef>
        </p:style>
      </p:cxnSp>
      <p:sp>
        <p:nvSpPr>
          <p:cNvPr id="223" name="文本框 222"/>
          <p:cNvSpPr txBox="1"/>
          <p:nvPr/>
        </p:nvSpPr>
        <p:spPr>
          <a:xfrm>
            <a:off x="6413030" y="3760723"/>
            <a:ext cx="1502334"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24" name="直接连接符 223"/>
          <p:cNvCxnSpPr/>
          <p:nvPr/>
        </p:nvCxnSpPr>
        <p:spPr>
          <a:xfrm rot="10800000" flipV="1">
            <a:off x="1610899" y="1974770"/>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rot="10800000" flipV="1">
            <a:off x="1618040" y="198190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rot="10800000" flipV="1">
            <a:off x="4281153" y="198659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rot="10800000" flipV="1">
            <a:off x="4289089" y="199376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rot="16200000" flipV="1">
            <a:off x="4522411" y="198107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rot="10800000" flipV="1">
            <a:off x="4273458" y="20029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3609492" y="2927973"/>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4293000" y="3133679"/>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rot="16200000" flipH="1">
            <a:off x="4186159" y="3033449"/>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rot="10800000" flipV="1">
            <a:off x="7420750" y="202818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rot="16200000" flipV="1">
            <a:off x="7199625" y="171780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rot="10800000" flipV="1">
            <a:off x="7598021" y="203532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rot="16200000" flipH="1">
            <a:off x="6424784" y="2648043"/>
            <a:ext cx="1080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7582954" y="2957672"/>
            <a:ext cx="513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960826" y="3189315"/>
            <a:ext cx="648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6200000" flipH="1">
            <a:off x="7487426" y="3078684"/>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4" name="标题 1"/>
          <p:cNvSpPr>
            <a:spLocks noGrp="1"/>
          </p:cNvSpPr>
          <p:nvPr>
            <p:ph type="title"/>
          </p:nvPr>
        </p:nvSpPr>
        <p:spPr>
          <a:xfrm>
            <a:off x="260350" y="51974"/>
            <a:ext cx="7886700" cy="777874"/>
          </a:xfrm>
        </p:spPr>
        <p:txBody>
          <a:bodyPr/>
          <a:lstStyle/>
          <a:p>
            <a:r>
              <a:rPr lang="en-US" altLang="zh-CN"/>
              <a:t>Boosting</a:t>
            </a:r>
            <a:r>
              <a:rPr lang="zh-CN" altLang="en-US"/>
              <a:t> </a:t>
            </a:r>
            <a:r>
              <a:rPr lang="en-US" altLang="zh-CN"/>
              <a:t>- AdaBoost</a:t>
            </a:r>
            <a:r>
              <a:rPr lang="zh-CN" altLang="en-US" dirty="0"/>
              <a:t>实验</a:t>
            </a:r>
          </a:p>
        </p:txBody>
      </p:sp>
      <p:sp>
        <p:nvSpPr>
          <p:cNvPr id="216" name="内容占位符 4"/>
          <p:cNvSpPr>
            <a:spLocks noGrp="1"/>
          </p:cNvSpPr>
          <p:nvPr>
            <p:ph idx="1"/>
          </p:nvPr>
        </p:nvSpPr>
        <p:spPr>
          <a:xfrm>
            <a:off x="366300" y="4394392"/>
            <a:ext cx="8616950" cy="2250774"/>
          </a:xfrm>
        </p:spPr>
        <p:txBody>
          <a:bodyPr>
            <a:normAutofit/>
          </a:bodyPr>
          <a:lstStyle/>
          <a:p>
            <a:pPr marL="0" indent="0">
              <a:lnSpc>
                <a:spcPct val="100000"/>
              </a:lnSpc>
              <a:buNone/>
            </a:pPr>
            <a:endParaRPr lang="en-US" altLang="zh-CN" dirty="0"/>
          </a:p>
          <a:p>
            <a:pPr>
              <a:lnSpc>
                <a:spcPct val="100000"/>
              </a:lnSpc>
            </a:pPr>
            <a:r>
              <a:rPr lang="zh-CN" altLang="en-US" dirty="0"/>
              <a:t>从偏差</a:t>
            </a:r>
            <a:r>
              <a:rPr lang="en-US" altLang="zh-CN" dirty="0"/>
              <a:t>-</a:t>
            </a:r>
            <a:r>
              <a:rPr lang="zh-CN" altLang="en-US" dirty="0"/>
              <a:t>方差的角度：降低偏差，可对泛化性能相当弱的学习器构造出很强的集成</a:t>
            </a:r>
            <a:endParaRPr lang="en-US" altLang="zh-CN" dirty="0"/>
          </a:p>
        </p:txBody>
      </p:sp>
    </p:spTree>
    <p:extLst>
      <p:ext uri="{BB962C8B-B14F-4D97-AF65-F5344CB8AC3E}">
        <p14:creationId xmlns:p14="http://schemas.microsoft.com/office/powerpoint/2010/main" val="21139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923192"/>
            <a:ext cx="8616950" cy="5174317"/>
          </a:xfrm>
        </p:spPr>
        <p:txBody>
          <a:bodyPr>
            <a:normAutofit lnSpcReduction="10000"/>
          </a:bodyPr>
          <a:lstStyle/>
          <a:p>
            <a:pPr>
              <a:lnSpc>
                <a:spcPct val="110000"/>
              </a:lnSpc>
            </a:pPr>
            <a:r>
              <a:rPr lang="zh-CN" altLang="en-US">
                <a:solidFill>
                  <a:schemeClr val="bg1">
                    <a:lumMod val="75000"/>
                  </a:schemeClr>
                </a:solidFill>
                <a:latin typeface="+mn-ea"/>
                <a:ea typeface="+mn-ea"/>
              </a:rPr>
              <a:t> </a:t>
            </a:r>
            <a:r>
              <a:rPr lang="zh-CN" altLang="en-US" dirty="0">
                <a:solidFill>
                  <a:schemeClr val="bg1">
                    <a:lumMod val="75000"/>
                  </a:schemeClr>
                </a:solidFill>
                <a:latin typeface="+mn-ea"/>
                <a:ea typeface="+mn-ea"/>
              </a:rPr>
              <a:t>个体与集成</a:t>
            </a:r>
            <a:endParaRPr lang="en-US" altLang="zh-CN" dirty="0">
              <a:solidFill>
                <a:schemeClr val="bg1">
                  <a:lumMod val="75000"/>
                </a:schemeClr>
              </a:solidFill>
            </a:endParaRPr>
          </a:p>
          <a:p>
            <a:pPr>
              <a:lnSpc>
                <a:spcPct val="110000"/>
              </a:lnSpc>
            </a:pPr>
            <a:r>
              <a:rPr lang="zh-CN" altLang="en-US" dirty="0">
                <a:solidFill>
                  <a:schemeClr val="bg1">
                    <a:lumMod val="75000"/>
                  </a:schemeClr>
                </a:solidFill>
                <a:latin typeface="+mn-ea"/>
                <a:ea typeface="+mn-ea"/>
              </a:rPr>
              <a:t> </a:t>
            </a:r>
            <a:r>
              <a:rPr lang="en-US" altLang="zh-CN" dirty="0">
                <a:solidFill>
                  <a:schemeClr val="bg1">
                    <a:lumMod val="75000"/>
                  </a:schemeClr>
                </a:solidFill>
                <a:latin typeface="+mn-lt"/>
                <a:ea typeface="+mn-ea"/>
              </a:rPr>
              <a:t>Boosting</a:t>
            </a:r>
          </a:p>
          <a:p>
            <a:pPr lvl="1">
              <a:lnSpc>
                <a:spcPct val="110000"/>
              </a:lnSpc>
            </a:pPr>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pPr>
              <a:lnSpc>
                <a:spcPct val="110000"/>
              </a:lnSpc>
            </a:pPr>
            <a:r>
              <a:rPr lang="zh-CN" altLang="en-US" dirty="0">
                <a:latin typeface="+mn-ea"/>
                <a:ea typeface="+mn-ea"/>
              </a:rPr>
              <a:t> </a:t>
            </a:r>
            <a:r>
              <a:rPr lang="en-US" altLang="zh-CN" dirty="0">
                <a:latin typeface="+mn-lt"/>
                <a:ea typeface="+mn-ea"/>
              </a:rPr>
              <a:t>Bagging</a:t>
            </a:r>
            <a:r>
              <a:rPr lang="zh-CN" altLang="en-US" dirty="0">
                <a:latin typeface="+mn-ea"/>
                <a:ea typeface="+mn-ea"/>
              </a:rPr>
              <a:t>与随机森林</a:t>
            </a:r>
            <a:endParaRPr lang="en-US" altLang="zh-CN" dirty="0"/>
          </a:p>
          <a:p>
            <a:pPr>
              <a:lnSpc>
                <a:spcPct val="110000"/>
              </a:lnSpc>
            </a:pPr>
            <a:r>
              <a:rPr lang="zh-CN" altLang="en-US" dirty="0">
                <a:solidFill>
                  <a:schemeClr val="bg1">
                    <a:lumMod val="75000"/>
                  </a:schemeClr>
                </a:solidFill>
                <a:latin typeface="+mn-ea"/>
                <a:ea typeface="+mn-ea"/>
              </a:rPr>
              <a:t> 结合策略</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平均法</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投票法</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学习法</a:t>
            </a:r>
            <a:endParaRPr lang="en-US" altLang="zh-CN" dirty="0">
              <a:solidFill>
                <a:schemeClr val="bg1">
                  <a:lumMod val="75000"/>
                </a:schemeClr>
              </a:solidFill>
              <a:latin typeface="+mn-ea"/>
              <a:ea typeface="+mn-ea"/>
            </a:endParaRPr>
          </a:p>
          <a:p>
            <a:pPr>
              <a:lnSpc>
                <a:spcPct val="110000"/>
              </a:lnSpc>
            </a:pPr>
            <a:r>
              <a:rPr lang="zh-CN" altLang="en-US" dirty="0">
                <a:solidFill>
                  <a:schemeClr val="bg1">
                    <a:lumMod val="75000"/>
                  </a:schemeClr>
                </a:solidFill>
                <a:latin typeface="+mn-ea"/>
                <a:ea typeface="+mn-ea"/>
              </a:rPr>
              <a:t>多样性</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误差</a:t>
            </a:r>
            <a:r>
              <a:rPr lang="en-US" altLang="zh-CN" dirty="0">
                <a:solidFill>
                  <a:schemeClr val="bg1">
                    <a:lumMod val="75000"/>
                  </a:schemeClr>
                </a:solidFill>
                <a:latin typeface="+mn-ea"/>
                <a:ea typeface="+mn-ea"/>
              </a:rPr>
              <a:t>-</a:t>
            </a:r>
            <a:r>
              <a:rPr lang="zh-CN" altLang="en-US" dirty="0">
                <a:solidFill>
                  <a:schemeClr val="bg1">
                    <a:lumMod val="75000"/>
                  </a:schemeClr>
                </a:solidFill>
                <a:latin typeface="+mn-ea"/>
                <a:ea typeface="+mn-ea"/>
              </a:rPr>
              <a:t>分歧分解</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多样性度量</a:t>
            </a:r>
            <a:endParaRPr lang="en-US" altLang="zh-CN" dirty="0">
              <a:solidFill>
                <a:schemeClr val="bg1">
                  <a:lumMod val="75000"/>
                </a:schemeClr>
              </a:solidFill>
              <a:latin typeface="+mn-ea"/>
              <a:ea typeface="+mn-ea"/>
            </a:endParaRPr>
          </a:p>
          <a:p>
            <a:pPr lvl="1">
              <a:lnSpc>
                <a:spcPct val="110000"/>
              </a:lnSpc>
            </a:pPr>
            <a:r>
              <a:rPr lang="zh-CN" altLang="en-US" dirty="0">
                <a:solidFill>
                  <a:schemeClr val="bg1">
                    <a:lumMod val="75000"/>
                  </a:schemeClr>
                </a:solidFill>
                <a:latin typeface="+mn-ea"/>
                <a:ea typeface="+mn-ea"/>
              </a:rPr>
              <a:t>多样性扰动</a:t>
            </a:r>
            <a:endParaRPr lang="en-US" altLang="zh-CN" dirty="0">
              <a:solidFill>
                <a:schemeClr val="bg1">
                  <a:lumMod val="75000"/>
                </a:schemeClr>
              </a:solidFill>
              <a:latin typeface="+mn-ea"/>
              <a:ea typeface="+mn-ea"/>
            </a:endParaRPr>
          </a:p>
          <a:p>
            <a:endParaRPr lang="zh-CN" altLang="en-US" dirty="0">
              <a:latin typeface="+mn-ea"/>
              <a:ea typeface="+mn-ea"/>
            </a:endParaRPr>
          </a:p>
          <a:p>
            <a:pPr marL="1697400" lvl="4" indent="0">
              <a:buNone/>
            </a:pPr>
            <a:endParaRPr lang="en-US" altLang="zh-CN" sz="2200" dirty="0"/>
          </a:p>
        </p:txBody>
      </p:sp>
    </p:spTree>
    <p:extLst>
      <p:ext uri="{BB962C8B-B14F-4D97-AF65-F5344CB8AC3E}">
        <p14:creationId xmlns:p14="http://schemas.microsoft.com/office/powerpoint/2010/main" val="177680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j-lt"/>
              </a:rPr>
              <a:t>Bagging</a:t>
            </a:r>
            <a:r>
              <a:rPr lang="zh-CN" altLang="en-US" dirty="0">
                <a:latin typeface="+mn-ea"/>
              </a:rPr>
              <a:t>与随机森林</a:t>
            </a:r>
            <a:endParaRPr lang="zh-CN" altLang="en-US" dirty="0"/>
          </a:p>
        </p:txBody>
      </p:sp>
      <p:sp>
        <p:nvSpPr>
          <p:cNvPr id="20" name="内容占位符 2"/>
          <p:cNvSpPr>
            <a:spLocks noGrp="1"/>
          </p:cNvSpPr>
          <p:nvPr>
            <p:ph idx="1"/>
          </p:nvPr>
        </p:nvSpPr>
        <p:spPr>
          <a:xfrm>
            <a:off x="524435" y="1630306"/>
            <a:ext cx="7861576" cy="4103743"/>
          </a:xfrm>
        </p:spPr>
        <p:txBody>
          <a:bodyPr>
            <a:normAutofit/>
          </a:bodyPr>
          <a:lstStyle/>
          <a:p>
            <a:pPr>
              <a:lnSpc>
                <a:spcPts val="2700"/>
              </a:lnSpc>
            </a:pPr>
            <a:r>
              <a:rPr lang="zh-CN" altLang="en-US" dirty="0"/>
              <a:t>个体学习器不存在强依赖关系</a:t>
            </a:r>
            <a:endParaRPr lang="en-US" altLang="zh-CN" dirty="0"/>
          </a:p>
          <a:p>
            <a:pPr>
              <a:lnSpc>
                <a:spcPts val="2700"/>
              </a:lnSpc>
            </a:pPr>
            <a:endParaRPr lang="en-US" altLang="zh-CN" dirty="0"/>
          </a:p>
          <a:p>
            <a:pPr>
              <a:lnSpc>
                <a:spcPts val="2700"/>
              </a:lnSpc>
            </a:pPr>
            <a:endParaRPr lang="en-US" altLang="zh-CN" dirty="0"/>
          </a:p>
          <a:p>
            <a:pPr>
              <a:lnSpc>
                <a:spcPts val="2700"/>
              </a:lnSpc>
            </a:pPr>
            <a:r>
              <a:rPr lang="zh-CN" altLang="en-US" dirty="0"/>
              <a:t>并行化生成</a:t>
            </a:r>
            <a:endParaRPr lang="en-US" altLang="zh-CN" dirty="0"/>
          </a:p>
          <a:p>
            <a:pPr>
              <a:lnSpc>
                <a:spcPts val="2700"/>
              </a:lnSpc>
            </a:pPr>
            <a:endParaRPr lang="en-US" altLang="zh-CN" dirty="0"/>
          </a:p>
          <a:p>
            <a:pPr>
              <a:lnSpc>
                <a:spcPts val="2700"/>
              </a:lnSpc>
            </a:pPr>
            <a:endParaRPr lang="en-US" altLang="zh-CN" dirty="0"/>
          </a:p>
          <a:p>
            <a:pPr>
              <a:lnSpc>
                <a:spcPts val="2700"/>
              </a:lnSpc>
            </a:pPr>
            <a:r>
              <a:rPr lang="zh-CN" altLang="en-US" dirty="0"/>
              <a:t>通过对训练样本采样使基学习器尽可能具有较大的差异</a:t>
            </a:r>
            <a:endParaRPr lang="en-US" altLang="zh-CN" dirty="0"/>
          </a:p>
          <a:p>
            <a:pPr lvl="1">
              <a:lnSpc>
                <a:spcPts val="2700"/>
              </a:lnSpc>
            </a:pPr>
            <a:r>
              <a:rPr lang="zh-CN" altLang="en-US" dirty="0"/>
              <a:t>自助采样法</a:t>
            </a:r>
            <a:r>
              <a:rPr lang="en-US" altLang="zh-CN" dirty="0"/>
              <a:t>(bootstrap sampling)</a:t>
            </a:r>
          </a:p>
          <a:p>
            <a:endParaRPr lang="zh-CN" altLang="en-US" dirty="0"/>
          </a:p>
        </p:txBody>
      </p:sp>
    </p:spTree>
    <p:extLst>
      <p:ext uri="{BB962C8B-B14F-4D97-AF65-F5344CB8AC3E}">
        <p14:creationId xmlns:p14="http://schemas.microsoft.com/office/powerpoint/2010/main" val="711845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j-lt"/>
              </a:rPr>
              <a:t>Bagging</a:t>
            </a:r>
            <a:r>
              <a:rPr lang="zh-CN" altLang="en-US" dirty="0">
                <a:latin typeface="+mn-ea"/>
              </a:rPr>
              <a:t>与随机森林</a:t>
            </a:r>
            <a:r>
              <a:rPr lang="en-US" altLang="zh-CN" dirty="0">
                <a:latin typeface="+mj-lt"/>
              </a:rPr>
              <a:t>-Bagging</a:t>
            </a:r>
            <a:r>
              <a:rPr lang="zh-CN" altLang="en-US" dirty="0">
                <a:latin typeface="+mn-ea"/>
              </a:rPr>
              <a:t>算法</a:t>
            </a:r>
            <a:endParaRPr lang="zh-CN" altLang="en-US" dirty="0"/>
          </a:p>
        </p:txBody>
      </p:sp>
      <p:pic>
        <p:nvPicPr>
          <p:cNvPr id="6" name="图片 5"/>
          <p:cNvPicPr>
            <a:picLocks noChangeAspect="1"/>
          </p:cNvPicPr>
          <p:nvPr/>
        </p:nvPicPr>
        <p:blipFill>
          <a:blip r:embed="rId3"/>
          <a:stretch>
            <a:fillRect/>
          </a:stretch>
        </p:blipFill>
        <p:spPr>
          <a:xfrm>
            <a:off x="380010" y="1457792"/>
            <a:ext cx="8474619" cy="3719850"/>
          </a:xfrm>
          <a:prstGeom prst="rect">
            <a:avLst/>
          </a:prstGeom>
        </p:spPr>
      </p:pic>
      <p:sp>
        <p:nvSpPr>
          <p:cNvPr id="4" name="内容占位符 2"/>
          <p:cNvSpPr>
            <a:spLocks noGrp="1"/>
          </p:cNvSpPr>
          <p:nvPr>
            <p:ph idx="1"/>
          </p:nvPr>
        </p:nvSpPr>
        <p:spPr>
          <a:xfrm>
            <a:off x="352918" y="1046528"/>
            <a:ext cx="7260665" cy="640031"/>
          </a:xfrm>
        </p:spPr>
        <p:txBody>
          <a:bodyPr>
            <a:normAutofit/>
          </a:bodyPr>
          <a:lstStyle/>
          <a:p>
            <a:r>
              <a:rPr lang="en-US" altLang="zh-CN"/>
              <a:t>Bagging = Bootstrap AGGregatING</a:t>
            </a:r>
          </a:p>
        </p:txBody>
      </p:sp>
    </p:spTree>
    <p:extLst>
      <p:ext uri="{BB962C8B-B14F-4D97-AF65-F5344CB8AC3E}">
        <p14:creationId xmlns:p14="http://schemas.microsoft.com/office/powerpoint/2010/main" val="93737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49" y="42864"/>
            <a:ext cx="8819989" cy="777874"/>
          </a:xfrm>
        </p:spPr>
        <p:txBody>
          <a:bodyPr>
            <a:normAutofit/>
          </a:bodyPr>
          <a:lstStyle/>
          <a:p>
            <a:r>
              <a:rPr lang="en-US" altLang="zh-CN" dirty="0">
                <a:latin typeface="+mj-lt"/>
              </a:rPr>
              <a:t>Bagging</a:t>
            </a:r>
            <a:r>
              <a:rPr lang="zh-CN" altLang="en-US" dirty="0">
                <a:latin typeface="+mn-ea"/>
              </a:rPr>
              <a:t>与</a:t>
            </a:r>
            <a:r>
              <a:rPr lang="zh-CN" altLang="en-US">
                <a:latin typeface="+mn-ea"/>
              </a:rPr>
              <a:t>随机森林</a:t>
            </a:r>
            <a:r>
              <a:rPr lang="en-US" altLang="zh-CN">
                <a:latin typeface="+mj-lt"/>
              </a:rPr>
              <a:t>-Bagging</a:t>
            </a:r>
            <a:r>
              <a:rPr lang="zh-CN" altLang="en-US" dirty="0">
                <a:latin typeface="+mn-ea"/>
              </a:rPr>
              <a:t>算法特点</a:t>
            </a:r>
            <a:endParaRPr kumimoji="1" lang="zh-CN" altLang="en-US" dirty="0"/>
          </a:p>
        </p:txBody>
      </p:sp>
      <p:sp>
        <p:nvSpPr>
          <p:cNvPr id="4" name="内容占位符 3"/>
          <p:cNvSpPr>
            <a:spLocks noGrp="1"/>
          </p:cNvSpPr>
          <p:nvPr>
            <p:ph idx="1"/>
          </p:nvPr>
        </p:nvSpPr>
        <p:spPr>
          <a:xfrm>
            <a:off x="260350" y="1814512"/>
            <a:ext cx="8616950" cy="2943225"/>
          </a:xfrm>
        </p:spPr>
        <p:txBody>
          <a:bodyPr>
            <a:normAutofit/>
          </a:bodyPr>
          <a:lstStyle/>
          <a:p>
            <a:pPr>
              <a:lnSpc>
                <a:spcPts val="2700"/>
              </a:lnSpc>
            </a:pPr>
            <a:r>
              <a:rPr kumimoji="1" lang="zh-CN" altLang="en-US" dirty="0"/>
              <a:t>时间复杂度低</a:t>
            </a:r>
          </a:p>
          <a:p>
            <a:pPr lvl="1">
              <a:lnSpc>
                <a:spcPts val="2700"/>
              </a:lnSpc>
            </a:pPr>
            <a:r>
              <a:rPr kumimoji="1" lang="zh-CN" altLang="en-US" dirty="0"/>
              <a:t>假定基学习器的计算复杂度为</a:t>
            </a:r>
            <a:r>
              <a:rPr kumimoji="1" lang="en-US" altLang="zh-CN" dirty="0"/>
              <a:t>O(m)</a:t>
            </a:r>
            <a:r>
              <a:rPr kumimoji="1" lang="zh-CN" altLang="en-US" dirty="0"/>
              <a:t>，采样与投票</a:t>
            </a:r>
            <a:r>
              <a:rPr kumimoji="1" lang="en-US" altLang="zh-CN" dirty="0"/>
              <a:t>/</a:t>
            </a:r>
            <a:r>
              <a:rPr kumimoji="1" lang="zh-CN" altLang="en-US" dirty="0"/>
              <a:t>平均过程的复杂度为</a:t>
            </a:r>
            <a:r>
              <a:rPr kumimoji="1" lang="en-US" altLang="zh-CN" dirty="0"/>
              <a:t>O(s)</a:t>
            </a:r>
            <a:r>
              <a:rPr kumimoji="1" lang="zh-CN" altLang="en-US" dirty="0"/>
              <a:t>，则</a:t>
            </a:r>
            <a:r>
              <a:rPr kumimoji="1" lang="en-US" altLang="zh-CN" dirty="0"/>
              <a:t>bagging</a:t>
            </a:r>
            <a:r>
              <a:rPr kumimoji="1" lang="zh-CN" altLang="en-US" dirty="0"/>
              <a:t>的复杂度大致为</a:t>
            </a:r>
            <a:r>
              <a:rPr kumimoji="1" lang="en-US" altLang="zh-CN" dirty="0"/>
              <a:t>T(O(m)+O(s))</a:t>
            </a:r>
            <a:endParaRPr kumimoji="1" lang="zh-CN" altLang="en-US" dirty="0"/>
          </a:p>
          <a:p>
            <a:pPr lvl="1">
              <a:lnSpc>
                <a:spcPts val="2700"/>
              </a:lnSpc>
            </a:pPr>
            <a:r>
              <a:rPr kumimoji="1" lang="zh-CN" altLang="en-US" dirty="0"/>
              <a:t>由于</a:t>
            </a:r>
            <a:r>
              <a:rPr kumimoji="1" lang="en-US" altLang="zh-CN" dirty="0"/>
              <a:t>O(s)</a:t>
            </a:r>
            <a:r>
              <a:rPr kumimoji="1" lang="zh-CN" altLang="en-US" dirty="0"/>
              <a:t>很小且</a:t>
            </a:r>
            <a:r>
              <a:rPr kumimoji="1" lang="en-US" altLang="zh-CN" dirty="0"/>
              <a:t>T</a:t>
            </a:r>
            <a:r>
              <a:rPr kumimoji="1" lang="zh-CN" altLang="en-US" dirty="0"/>
              <a:t>是一个不大的常数</a:t>
            </a:r>
          </a:p>
          <a:p>
            <a:pPr lvl="1">
              <a:lnSpc>
                <a:spcPts val="2700"/>
              </a:lnSpc>
            </a:pPr>
            <a:r>
              <a:rPr kumimoji="1" lang="zh-CN" altLang="en-US" dirty="0"/>
              <a:t>因此训练一个</a:t>
            </a:r>
            <a:r>
              <a:rPr kumimoji="1" lang="en-US" altLang="zh-CN" dirty="0"/>
              <a:t>bagging</a:t>
            </a:r>
            <a:r>
              <a:rPr kumimoji="1" lang="zh-CN" altLang="en-US" dirty="0"/>
              <a:t>集成与直接使用基学习器的复杂度同阶</a:t>
            </a:r>
          </a:p>
          <a:p>
            <a:pPr lvl="1">
              <a:lnSpc>
                <a:spcPts val="2700"/>
              </a:lnSpc>
            </a:pPr>
            <a:endParaRPr kumimoji="1" lang="zh-CN" altLang="en-US" dirty="0"/>
          </a:p>
          <a:p>
            <a:pPr>
              <a:lnSpc>
                <a:spcPts val="2700"/>
              </a:lnSpc>
            </a:pPr>
            <a:r>
              <a:rPr kumimoji="1" lang="zh-CN" altLang="en-US" dirty="0"/>
              <a:t>可使用包外估计</a:t>
            </a:r>
          </a:p>
        </p:txBody>
      </p:sp>
    </p:spTree>
    <p:extLst>
      <p:ext uri="{BB962C8B-B14F-4D97-AF65-F5344CB8AC3E}">
        <p14:creationId xmlns:p14="http://schemas.microsoft.com/office/powerpoint/2010/main" val="1973387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Bagging</a:t>
            </a:r>
            <a:r>
              <a:rPr lang="zh-CN" altLang="en-US" dirty="0">
                <a:latin typeface="+mn-ea"/>
              </a:rPr>
              <a:t>与</a:t>
            </a:r>
            <a:r>
              <a:rPr lang="zh-CN" altLang="en-US">
                <a:latin typeface="+mn-ea"/>
              </a:rPr>
              <a:t>随机森林</a:t>
            </a:r>
            <a:r>
              <a:rPr lang="en-US" altLang="zh-CN">
                <a:latin typeface="+mj-lt"/>
              </a:rPr>
              <a:t>-</a:t>
            </a:r>
            <a:r>
              <a:rPr lang="zh-CN" altLang="en-US">
                <a:latin typeface="+mn-ea"/>
              </a:rPr>
              <a:t>包</a:t>
            </a:r>
            <a:r>
              <a:rPr lang="zh-CN" altLang="en-US" dirty="0">
                <a:latin typeface="+mn-ea"/>
              </a:rPr>
              <a:t>外估计</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1105886"/>
              </a:xfrm>
            </p:spPr>
            <p:txBody>
              <a:bodyPr/>
              <a:lstStyle/>
              <a:p>
                <a:pPr>
                  <a:lnSpc>
                    <a:spcPct val="100000"/>
                  </a:lnSpc>
                </a:pPr>
                <a14:m>
                  <m:oMath xmlns:m="http://schemas.openxmlformats.org/officeDocument/2006/math">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𝐻</m:t>
                        </m:r>
                      </m:e>
                      <m:sup>
                        <m:r>
                          <a:rPr lang="en-US" altLang="zh-CN" b="0" i="1" dirty="0" smtClean="0">
                            <a:latin typeface="Cambria Math" panose="02040503050406030204" pitchFamily="18" charset="0"/>
                          </a:rPr>
                          <m:t>𝑜𝑜𝑏</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dirty="0"/>
                  <a:t>表示对样本</a:t>
                </a:r>
                <a14:m>
                  <m:oMath xmlns:m="http://schemas.openxmlformats.org/officeDocument/2006/math">
                    <m:r>
                      <a:rPr lang="en-US" altLang="zh-CN" i="1" dirty="0">
                        <a:latin typeface="Cambria Math" panose="02040503050406030204" pitchFamily="18" charset="0"/>
                      </a:rPr>
                      <m:t>𝑥</m:t>
                    </m:r>
                    <m:r>
                      <a:rPr lang="zh-CN" altLang="en-US" i="1" dirty="0" smtClean="0">
                        <a:latin typeface="Cambria Math" panose="02040503050406030204" pitchFamily="18" charset="0"/>
                      </a:rPr>
                      <m:t>的</m:t>
                    </m:r>
                  </m:oMath>
                </a14:m>
                <a:r>
                  <a:rPr lang="zh-CN" altLang="en-US" dirty="0"/>
                  <a:t>包外预测，即仅考虑那些未使用样本</a:t>
                </a:r>
                <a14:m>
                  <m:oMath xmlns:m="http://schemas.openxmlformats.org/officeDocument/2006/math">
                    <m:r>
                      <a:rPr lang="en-US" altLang="zh-CN" i="1" dirty="0">
                        <a:latin typeface="Cambria Math" panose="02040503050406030204" pitchFamily="18" charset="0"/>
                      </a:rPr>
                      <m:t>𝑥</m:t>
                    </m:r>
                  </m:oMath>
                </a14:m>
                <a:r>
                  <a:rPr lang="zh-CN" altLang="en-US" dirty="0"/>
                  <a:t>训练的基学习器在</a:t>
                </a:r>
                <a14:m>
                  <m:oMath xmlns:m="http://schemas.openxmlformats.org/officeDocument/2006/math">
                    <m:r>
                      <a:rPr lang="en-US" altLang="zh-CN" i="1" dirty="0">
                        <a:latin typeface="Cambria Math" panose="02040503050406030204" pitchFamily="18" charset="0"/>
                      </a:rPr>
                      <m:t>𝑥</m:t>
                    </m:r>
                    <m:r>
                      <a:rPr lang="zh-CN" altLang="en-US" i="1" dirty="0" smtClean="0">
                        <a:latin typeface="Cambria Math" panose="02040503050406030204" pitchFamily="18" charset="0"/>
                      </a:rPr>
                      <m:t>上</m:t>
                    </m:r>
                    <m:r>
                      <a:rPr lang="zh-CN" altLang="en-US" i="1" dirty="0">
                        <a:latin typeface="Cambria Math" panose="02040503050406030204" pitchFamily="18" charset="0"/>
                      </a:rPr>
                      <m:t>的</m:t>
                    </m:r>
                  </m:oMath>
                </a14:m>
                <a:r>
                  <a:rPr lang="zh-CN" altLang="en-US" dirty="0"/>
                  <a:t>预测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1105886"/>
              </a:xfrm>
              <a:blipFill>
                <a:blip r:embed="rId3"/>
                <a:stretch>
                  <a:fillRect l="-778" t="-4972"/>
                </a:stretch>
              </a:blipFill>
            </p:spPr>
            <p:txBody>
              <a:bodyPr/>
              <a:lstStyle/>
              <a:p>
                <a:r>
                  <a:rPr lang="zh-CN" altLang="en-US">
                    <a:noFill/>
                  </a:rPr>
                  <a:t> </a:t>
                </a:r>
              </a:p>
            </p:txBody>
          </p:sp>
        </mc:Fallback>
      </mc:AlternateContent>
      <p:sp>
        <p:nvSpPr>
          <p:cNvPr id="5" name="内容占位符 2"/>
          <p:cNvSpPr txBox="1">
            <a:spLocks/>
          </p:cNvSpPr>
          <p:nvPr/>
        </p:nvSpPr>
        <p:spPr>
          <a:xfrm>
            <a:off x="389102" y="3579101"/>
            <a:ext cx="8616950" cy="110588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Bagging</a:t>
            </a:r>
            <a:r>
              <a:rPr lang="zh-CN" altLang="en-US" dirty="0"/>
              <a:t>泛化误差的包外估计为：</a:t>
            </a:r>
          </a:p>
        </p:txBody>
      </p:sp>
      <p:pic>
        <p:nvPicPr>
          <p:cNvPr id="7" name="图片 6"/>
          <p:cNvPicPr>
            <a:picLocks noChangeAspect="1"/>
          </p:cNvPicPr>
          <p:nvPr/>
        </p:nvPicPr>
        <p:blipFill>
          <a:blip r:embed="rId4"/>
          <a:stretch>
            <a:fillRect/>
          </a:stretch>
        </p:blipFill>
        <p:spPr>
          <a:xfrm>
            <a:off x="1381434" y="2144987"/>
            <a:ext cx="6374781" cy="1014712"/>
          </a:xfrm>
          <a:prstGeom prst="rect">
            <a:avLst/>
          </a:prstGeom>
        </p:spPr>
      </p:pic>
      <p:pic>
        <p:nvPicPr>
          <p:cNvPr id="9" name="图片 8"/>
          <p:cNvPicPr>
            <a:picLocks noChangeAspect="1"/>
          </p:cNvPicPr>
          <p:nvPr/>
        </p:nvPicPr>
        <p:blipFill>
          <a:blip r:embed="rId5"/>
          <a:stretch>
            <a:fillRect/>
          </a:stretch>
        </p:blipFill>
        <p:spPr>
          <a:xfrm>
            <a:off x="2407948" y="4157937"/>
            <a:ext cx="4321752" cy="946452"/>
          </a:xfrm>
          <a:prstGeom prst="rect">
            <a:avLst/>
          </a:prstGeom>
        </p:spPr>
      </p:pic>
    </p:spTree>
    <p:extLst>
      <p:ext uri="{BB962C8B-B14F-4D97-AF65-F5344CB8AC3E}">
        <p14:creationId xmlns:p14="http://schemas.microsoft.com/office/powerpoint/2010/main" val="164254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标题 1"/>
          <p:cNvSpPr>
            <a:spLocks noGrp="1"/>
          </p:cNvSpPr>
          <p:nvPr>
            <p:ph type="title"/>
          </p:nvPr>
        </p:nvSpPr>
        <p:spPr>
          <a:xfrm>
            <a:off x="260350" y="34607"/>
            <a:ext cx="7886700" cy="777874"/>
          </a:xfrm>
        </p:spPr>
        <p:txBody>
          <a:bodyPr>
            <a:normAutofit/>
          </a:bodyPr>
          <a:lstStyle/>
          <a:p>
            <a:r>
              <a:rPr lang="en-US" altLang="zh-CN" dirty="0">
                <a:latin typeface="+mj-lt"/>
              </a:rPr>
              <a:t>Bagging</a:t>
            </a:r>
            <a:r>
              <a:rPr lang="zh-CN" altLang="en-US" dirty="0">
                <a:latin typeface="+mn-ea"/>
              </a:rPr>
              <a:t>与随机</a:t>
            </a:r>
            <a:r>
              <a:rPr lang="zh-CN" altLang="en-US">
                <a:latin typeface="+mn-ea"/>
              </a:rPr>
              <a:t>森林</a:t>
            </a:r>
            <a:r>
              <a:rPr lang="en-US" altLang="zh-CN">
                <a:latin typeface="+mj-lt"/>
              </a:rPr>
              <a:t>-Bagging</a:t>
            </a:r>
            <a:r>
              <a:rPr lang="zh-CN" altLang="en-US" dirty="0">
                <a:latin typeface="+mn-ea"/>
              </a:rPr>
              <a:t>实验</a:t>
            </a:r>
            <a:endParaRPr lang="zh-CN" altLang="en-US" dirty="0"/>
          </a:p>
        </p:txBody>
      </p:sp>
      <p:sp>
        <p:nvSpPr>
          <p:cNvPr id="225" name="内容占位符 4"/>
          <p:cNvSpPr txBox="1">
            <a:spLocks/>
          </p:cNvSpPr>
          <p:nvPr/>
        </p:nvSpPr>
        <p:spPr>
          <a:xfrm>
            <a:off x="260350" y="4756430"/>
            <a:ext cx="8616950" cy="10013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从偏差</a:t>
            </a:r>
            <a:r>
              <a:rPr lang="en-US" altLang="zh-CN" dirty="0"/>
              <a:t>-</a:t>
            </a:r>
            <a:r>
              <a:rPr lang="zh-CN" altLang="en-US" dirty="0"/>
              <a:t>方差的角度：降低方差，在不剪枝的决策树、神经网络等易受样本影响的学习器上效果更好</a:t>
            </a:r>
          </a:p>
          <a:p>
            <a:pPr>
              <a:lnSpc>
                <a:spcPct val="100000"/>
              </a:lnSpc>
            </a:pP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554"/>
            <a:ext cx="9144000" cy="2984992"/>
          </a:xfrm>
          <a:prstGeom prst="rect">
            <a:avLst/>
          </a:prstGeom>
        </p:spPr>
      </p:pic>
    </p:spTree>
    <p:extLst>
      <p:ext uri="{BB962C8B-B14F-4D97-AF65-F5344CB8AC3E}">
        <p14:creationId xmlns:p14="http://schemas.microsoft.com/office/powerpoint/2010/main" val="26015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Bagging</a:t>
            </a:r>
            <a:r>
              <a:rPr lang="zh-CN" altLang="en-US" dirty="0">
                <a:latin typeface="+mn-ea"/>
              </a:rPr>
              <a:t>与随机森林</a:t>
            </a:r>
            <a:r>
              <a:rPr lang="en-US" altLang="zh-CN" dirty="0">
                <a:latin typeface="+mj-lt"/>
              </a:rPr>
              <a:t>-</a:t>
            </a:r>
            <a:r>
              <a:rPr lang="zh-CN" altLang="en-US" dirty="0">
                <a:latin typeface="+mn-ea"/>
              </a:rPr>
              <a:t>随机森林</a:t>
            </a:r>
            <a:endParaRPr lang="zh-CN" altLang="en-US" dirty="0"/>
          </a:p>
        </p:txBody>
      </p:sp>
      <p:sp>
        <p:nvSpPr>
          <p:cNvPr id="7" name="内容占位符 4"/>
          <p:cNvSpPr txBox="1">
            <a:spLocks/>
          </p:cNvSpPr>
          <p:nvPr/>
        </p:nvSpPr>
        <p:spPr>
          <a:xfrm>
            <a:off x="251386" y="1296273"/>
            <a:ext cx="8616950" cy="334716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随机森林</a:t>
            </a:r>
            <a:r>
              <a:rPr lang="en-US" altLang="zh-CN" dirty="0"/>
              <a:t>(Random</a:t>
            </a:r>
            <a:r>
              <a:rPr lang="zh-CN" altLang="en-US" dirty="0"/>
              <a:t> </a:t>
            </a:r>
            <a:r>
              <a:rPr lang="en-US" altLang="zh-CN" dirty="0"/>
              <a:t>Forest</a:t>
            </a:r>
            <a:r>
              <a:rPr lang="zh-CN" altLang="en-US" dirty="0"/>
              <a:t>，简称</a:t>
            </a:r>
            <a:r>
              <a:rPr lang="en-US" altLang="zh-CN" dirty="0"/>
              <a:t>RF</a:t>
            </a:r>
            <a:r>
              <a:rPr lang="en-US" altLang="zh-CN"/>
              <a:t>)</a:t>
            </a:r>
            <a:r>
              <a:rPr lang="zh-CN" altLang="en-US"/>
              <a:t>是</a:t>
            </a:r>
            <a:r>
              <a:rPr lang="en-US" altLang="zh-CN"/>
              <a:t>Bagging</a:t>
            </a:r>
            <a:r>
              <a:rPr lang="zh-CN" altLang="en-US" dirty="0"/>
              <a:t>的一个</a:t>
            </a:r>
            <a:r>
              <a:rPr lang="zh-CN" altLang="en-US"/>
              <a:t>扩展变体</a:t>
            </a:r>
            <a:endParaRPr lang="zh-CN" altLang="en-US" dirty="0"/>
          </a:p>
          <a:p>
            <a:endParaRPr lang="zh-CN" altLang="en-US" dirty="0"/>
          </a:p>
          <a:p>
            <a:r>
              <a:rPr lang="zh-CN" altLang="en-US" dirty="0"/>
              <a:t>采样</a:t>
            </a:r>
            <a:r>
              <a:rPr lang="zh-CN" altLang="en-US"/>
              <a:t>的随机性</a:t>
            </a:r>
          </a:p>
          <a:p>
            <a:endParaRPr lang="zh-CN" altLang="en-US"/>
          </a:p>
          <a:p>
            <a:r>
              <a:rPr lang="zh-CN" altLang="en-US"/>
              <a:t>属性</a:t>
            </a:r>
            <a:r>
              <a:rPr lang="zh-CN" altLang="en-US" dirty="0"/>
              <a:t>选择</a:t>
            </a:r>
            <a:r>
              <a:rPr lang="zh-CN" altLang="en-US"/>
              <a:t>的随机性</a:t>
            </a:r>
            <a:endParaRPr lang="en-US" altLang="zh-CN"/>
          </a:p>
          <a:p>
            <a:endParaRPr lang="zh-CN" altLang="en-US" dirty="0"/>
          </a:p>
          <a:p>
            <a:endParaRPr lang="zh-CN" altLang="en-US" dirty="0"/>
          </a:p>
          <a:p>
            <a:endParaRPr lang="en-US" dirty="0"/>
          </a:p>
        </p:txBody>
      </p:sp>
      <p:sp>
        <p:nvSpPr>
          <p:cNvPr id="3" name="文本框 2"/>
          <p:cNvSpPr txBox="1"/>
          <p:nvPr/>
        </p:nvSpPr>
        <p:spPr>
          <a:xfrm>
            <a:off x="628650" y="3562350"/>
            <a:ext cx="7988300" cy="1046440"/>
          </a:xfrm>
          <a:prstGeom prst="rect">
            <a:avLst/>
          </a:prstGeom>
          <a:noFill/>
        </p:spPr>
        <p:txBody>
          <a:bodyPr wrap="square" rtlCol="0">
            <a:spAutoFit/>
          </a:bodyPr>
          <a:lstStyle/>
          <a:p>
            <a:r>
              <a:rPr lang="zh-CN" altLang="en-US" sz="2000"/>
              <a:t>对基决策树的每个结点，先从该结点的属性集合中随机选择一个包含</a:t>
            </a:r>
            <a:r>
              <a:rPr lang="en-US" altLang="zh-CN" sz="2000"/>
              <a:t>k</a:t>
            </a:r>
            <a:r>
              <a:rPr lang="zh-CN" altLang="en-US" sz="2000"/>
              <a:t>个属性的子集，然后再从这个子集中选择一个最优属性用于划分</a:t>
            </a:r>
            <a:endParaRPr lang="en-US" altLang="zh-CN" sz="2000"/>
          </a:p>
          <a:p>
            <a:endParaRPr lang="zh-CN" altLang="en-US" sz="2200"/>
          </a:p>
        </p:txBody>
      </p:sp>
    </p:spTree>
    <p:extLst>
      <p:ext uri="{BB962C8B-B14F-4D97-AF65-F5344CB8AC3E}">
        <p14:creationId xmlns:p14="http://schemas.microsoft.com/office/powerpoint/2010/main" val="824272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j-lt"/>
              </a:rPr>
              <a:t>Bagging</a:t>
            </a:r>
            <a:r>
              <a:rPr lang="zh-CN" altLang="en-US" dirty="0">
                <a:latin typeface="+mn-ea"/>
              </a:rPr>
              <a:t>与</a:t>
            </a:r>
            <a:r>
              <a:rPr lang="zh-CN" altLang="en-US">
                <a:latin typeface="+mn-ea"/>
              </a:rPr>
              <a:t>随机森林</a:t>
            </a:r>
            <a:r>
              <a:rPr lang="en-US" altLang="zh-CN">
                <a:latin typeface="+mj-lt"/>
              </a:rPr>
              <a:t>-</a:t>
            </a:r>
            <a:r>
              <a:rPr lang="zh-CN" altLang="en-US">
                <a:latin typeface="+mn-ea"/>
              </a:rPr>
              <a:t>随机</a:t>
            </a:r>
            <a:r>
              <a:rPr lang="zh-CN" altLang="en-US" dirty="0">
                <a:latin typeface="+mn-ea"/>
              </a:rPr>
              <a:t>森林实验</a:t>
            </a:r>
            <a:endParaRPr lang="zh-CN" altLang="en-US" dirty="0"/>
          </a:p>
        </p:txBody>
      </p:sp>
      <p:pic>
        <p:nvPicPr>
          <p:cNvPr id="4" name="图片 3"/>
          <p:cNvPicPr>
            <a:picLocks noChangeAspect="1"/>
          </p:cNvPicPr>
          <p:nvPr/>
        </p:nvPicPr>
        <p:blipFill>
          <a:blip r:embed="rId3"/>
          <a:stretch>
            <a:fillRect/>
          </a:stretch>
        </p:blipFill>
        <p:spPr>
          <a:xfrm>
            <a:off x="178129" y="1378470"/>
            <a:ext cx="8577012" cy="3668543"/>
          </a:xfrm>
          <a:prstGeom prst="rect">
            <a:avLst/>
          </a:prstGeom>
        </p:spPr>
      </p:pic>
    </p:spTree>
    <p:extLst>
      <p:ext uri="{BB962C8B-B14F-4D97-AF65-F5344CB8AC3E}">
        <p14:creationId xmlns:p14="http://schemas.microsoft.com/office/powerpoint/2010/main" val="1704365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940553"/>
            <a:ext cx="8616950" cy="5174317"/>
          </a:xfrm>
        </p:spPr>
        <p:txBody>
          <a:bodyPr>
            <a:normAutofit/>
          </a:bodyPr>
          <a:lstStyle/>
          <a:p>
            <a:r>
              <a:rPr lang="zh-CN" altLang="en-US">
                <a:solidFill>
                  <a:schemeClr val="bg1">
                    <a:lumMod val="75000"/>
                  </a:schemeClr>
                </a:solidFill>
                <a:latin typeface="+mn-ea"/>
                <a:ea typeface="+mn-ea"/>
              </a:rPr>
              <a:t>个体</a:t>
            </a:r>
            <a:r>
              <a:rPr lang="zh-CN" altLang="en-US" dirty="0">
                <a:solidFill>
                  <a:schemeClr val="bg1">
                    <a:lumMod val="75000"/>
                  </a:schemeClr>
                </a:solidFill>
                <a:latin typeface="+mn-ea"/>
                <a:ea typeface="+mn-ea"/>
              </a:rPr>
              <a:t>与集成</a:t>
            </a:r>
            <a:endParaRPr lang="en-US" altLang="zh-CN" dirty="0">
              <a:solidFill>
                <a:schemeClr val="bg1">
                  <a:lumMod val="75000"/>
                </a:schemeClr>
              </a:solidFill>
            </a:endParaRPr>
          </a:p>
          <a:p>
            <a:r>
              <a:rPr lang="en-US" altLang="zh-CN">
                <a:solidFill>
                  <a:schemeClr val="bg1">
                    <a:lumMod val="75000"/>
                  </a:schemeClr>
                </a:solidFill>
                <a:latin typeface="+mn-lt"/>
                <a:ea typeface="+mn-ea"/>
              </a:rPr>
              <a:t>Boosting</a:t>
            </a:r>
            <a:endParaRPr lang="en-US" altLang="zh-CN" dirty="0">
              <a:solidFill>
                <a:schemeClr val="bg1">
                  <a:lumMod val="75000"/>
                </a:schemeClr>
              </a:solidFill>
              <a:latin typeface="+mn-lt"/>
              <a:ea typeface="+mn-ea"/>
            </a:endParaRP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en-US" altLang="zh-CN">
                <a:solidFill>
                  <a:schemeClr val="bg1">
                    <a:lumMod val="75000"/>
                  </a:schemeClr>
                </a:solidFill>
                <a:latin typeface="+mn-lt"/>
                <a:ea typeface="+mn-ea"/>
              </a:rPr>
              <a:t>Bagging</a:t>
            </a:r>
            <a:r>
              <a:rPr lang="zh-CN" altLang="en-US"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a:latin typeface="+mn-ea"/>
                <a:ea typeface="+mn-ea"/>
              </a:rPr>
              <a:t>结合</a:t>
            </a:r>
            <a:r>
              <a:rPr lang="zh-CN" altLang="en-US" dirty="0">
                <a:latin typeface="+mn-ea"/>
                <a:ea typeface="+mn-ea"/>
              </a:rPr>
              <a:t>策略</a:t>
            </a:r>
            <a:endParaRPr lang="en-US" altLang="zh-CN" dirty="0">
              <a:latin typeface="+mn-ea"/>
              <a:ea typeface="+mn-ea"/>
            </a:endParaRPr>
          </a:p>
          <a:p>
            <a:pPr lvl="1"/>
            <a:r>
              <a:rPr lang="zh-CN" altLang="en-US" dirty="0">
                <a:latin typeface="+mn-ea"/>
                <a:ea typeface="+mn-ea"/>
              </a:rPr>
              <a:t>平均法</a:t>
            </a:r>
            <a:endParaRPr lang="en-US" altLang="zh-CN" dirty="0">
              <a:latin typeface="+mn-ea"/>
              <a:ea typeface="+mn-ea"/>
            </a:endParaRPr>
          </a:p>
          <a:p>
            <a:pPr lvl="1"/>
            <a:r>
              <a:rPr lang="zh-CN" altLang="en-US" dirty="0">
                <a:latin typeface="+mn-ea"/>
                <a:ea typeface="+mn-ea"/>
              </a:rPr>
              <a:t>投票法</a:t>
            </a:r>
            <a:endParaRPr lang="en-US" altLang="zh-CN" dirty="0">
              <a:latin typeface="+mn-ea"/>
              <a:ea typeface="+mn-ea"/>
            </a:endParaRPr>
          </a:p>
          <a:p>
            <a:pPr lvl="1"/>
            <a:r>
              <a:rPr lang="zh-CN" altLang="en-US" dirty="0">
                <a:latin typeface="+mn-ea"/>
                <a:ea typeface="+mn-ea"/>
              </a:rPr>
              <a:t>学习法</a:t>
            </a:r>
            <a:endParaRPr lang="en-US" altLang="zh-CN" dirty="0">
              <a:latin typeface="+mn-ea"/>
              <a:ea typeface="+mn-ea"/>
            </a:endParaRPr>
          </a:p>
          <a:p>
            <a:r>
              <a:rPr lang="zh-CN" altLang="en-US" dirty="0">
                <a:solidFill>
                  <a:schemeClr val="bg1">
                    <a:lumMod val="75000"/>
                  </a:schemeClr>
                </a:solidFill>
                <a:latin typeface="+mn-ea"/>
                <a:ea typeface="+mn-ea"/>
              </a:rPr>
              <a:t>多样性</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误差</a:t>
            </a:r>
            <a:r>
              <a:rPr lang="en-US" altLang="zh-CN" dirty="0">
                <a:solidFill>
                  <a:schemeClr val="bg1">
                    <a:lumMod val="75000"/>
                  </a:schemeClr>
                </a:solidFill>
                <a:latin typeface="+mn-ea"/>
                <a:ea typeface="+mn-ea"/>
              </a:rPr>
              <a:t>-</a:t>
            </a:r>
            <a:r>
              <a:rPr lang="zh-CN" altLang="en-US" dirty="0">
                <a:solidFill>
                  <a:schemeClr val="bg1">
                    <a:lumMod val="75000"/>
                  </a:schemeClr>
                </a:solidFill>
                <a:latin typeface="+mn-ea"/>
                <a:ea typeface="+mn-ea"/>
              </a:rPr>
              <a:t>分歧分解</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多样性度量</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多样性扰动</a:t>
            </a:r>
            <a:endParaRPr lang="en-US" altLang="zh-CN" dirty="0">
              <a:solidFill>
                <a:schemeClr val="bg1">
                  <a:lumMod val="75000"/>
                </a:schemeClr>
              </a:solidFill>
              <a:latin typeface="+mn-ea"/>
              <a:ea typeface="+mn-ea"/>
            </a:endParaRPr>
          </a:p>
          <a:p>
            <a:endParaRPr lang="zh-CN" altLang="en-US" dirty="0">
              <a:latin typeface="+mn-ea"/>
              <a:ea typeface="+mn-ea"/>
            </a:endParaRPr>
          </a:p>
          <a:p>
            <a:pPr marL="1697400" lvl="4" indent="0">
              <a:buNone/>
            </a:pPr>
            <a:endParaRPr lang="en-US" altLang="zh-CN" sz="2200" dirty="0"/>
          </a:p>
        </p:txBody>
      </p:sp>
    </p:spTree>
    <p:extLst>
      <p:ext uri="{BB962C8B-B14F-4D97-AF65-F5344CB8AC3E}">
        <p14:creationId xmlns:p14="http://schemas.microsoft.com/office/powerpoint/2010/main" val="638422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a:bodyPr>
          <a:lstStyle/>
          <a:p>
            <a:r>
              <a:rPr lang="zh-CN" altLang="en-US" dirty="0">
                <a:latin typeface="+mn-ea"/>
                <a:ea typeface="+mn-ea"/>
              </a:rPr>
              <a:t>个体与集成</a:t>
            </a:r>
            <a:endParaRPr lang="en-US" altLang="zh-CN" dirty="0"/>
          </a:p>
          <a:p>
            <a:r>
              <a:rPr lang="en-US" altLang="zh-CN" dirty="0">
                <a:latin typeface="+mn-lt"/>
                <a:ea typeface="+mn-ea"/>
              </a:rPr>
              <a:t>Boosting</a:t>
            </a:r>
          </a:p>
          <a:p>
            <a:pPr lvl="1"/>
            <a:r>
              <a:rPr lang="en-US" altLang="zh-CN" sz="2200" dirty="0" err="1">
                <a:latin typeface="+mn-lt"/>
                <a:ea typeface="+mn-ea"/>
              </a:rPr>
              <a:t>Adaboost</a:t>
            </a:r>
            <a:r>
              <a:rPr lang="zh-CN" altLang="en-US" sz="2200" dirty="0">
                <a:latin typeface="+mn-ea"/>
                <a:ea typeface="+mn-ea"/>
              </a:rPr>
              <a:t> </a:t>
            </a:r>
            <a:r>
              <a:rPr lang="en-US" altLang="zh-CN" sz="2200" dirty="0">
                <a:latin typeface="+mn-ea"/>
                <a:ea typeface="+mn-ea"/>
              </a:rPr>
              <a:t> </a:t>
            </a:r>
          </a:p>
          <a:p>
            <a:r>
              <a:rPr lang="en-US" altLang="zh-CN" dirty="0">
                <a:latin typeface="+mn-lt"/>
                <a:ea typeface="+mn-ea"/>
              </a:rPr>
              <a:t>Bagging</a:t>
            </a:r>
            <a:r>
              <a:rPr lang="zh-CN" altLang="en-US" dirty="0">
                <a:latin typeface="+mn-ea"/>
                <a:ea typeface="+mn-ea"/>
              </a:rPr>
              <a:t>与随机森林</a:t>
            </a:r>
            <a:endParaRPr lang="en-US" altLang="zh-CN" dirty="0">
              <a:latin typeface="+mn-ea"/>
              <a:ea typeface="+mn-ea"/>
            </a:endParaRPr>
          </a:p>
          <a:p>
            <a:r>
              <a:rPr lang="zh-CN" altLang="en-US" dirty="0">
                <a:latin typeface="+mn-ea"/>
                <a:ea typeface="+mn-ea"/>
              </a:rPr>
              <a:t>结合策略</a:t>
            </a:r>
            <a:endParaRPr lang="en-US" altLang="zh-CN" dirty="0">
              <a:latin typeface="+mn-ea"/>
              <a:ea typeface="+mn-ea"/>
            </a:endParaRPr>
          </a:p>
          <a:p>
            <a:pPr lvl="1"/>
            <a:r>
              <a:rPr lang="zh-CN" altLang="en-US" sz="2200" dirty="0">
                <a:latin typeface="+mn-ea"/>
                <a:ea typeface="+mn-ea"/>
              </a:rPr>
              <a:t>平均法</a:t>
            </a:r>
            <a:endParaRPr lang="en-US" altLang="zh-CN" sz="2200" dirty="0">
              <a:latin typeface="+mn-ea"/>
              <a:ea typeface="+mn-ea"/>
            </a:endParaRPr>
          </a:p>
          <a:p>
            <a:pPr lvl="1"/>
            <a:r>
              <a:rPr lang="zh-CN" altLang="en-US" sz="2200" dirty="0">
                <a:latin typeface="+mn-ea"/>
                <a:ea typeface="+mn-ea"/>
              </a:rPr>
              <a:t>投票法</a:t>
            </a:r>
            <a:endParaRPr lang="en-US" altLang="zh-CN" sz="2200" dirty="0">
              <a:latin typeface="+mn-ea"/>
              <a:ea typeface="+mn-ea"/>
            </a:endParaRPr>
          </a:p>
          <a:p>
            <a:pPr lvl="1"/>
            <a:r>
              <a:rPr lang="zh-CN" altLang="en-US" sz="2200" dirty="0">
                <a:latin typeface="+mn-ea"/>
                <a:ea typeface="+mn-ea"/>
              </a:rPr>
              <a:t>学习法</a:t>
            </a:r>
            <a:endParaRPr lang="en-US" altLang="zh-CN" sz="2200" dirty="0">
              <a:latin typeface="+mn-ea"/>
              <a:ea typeface="+mn-ea"/>
            </a:endParaRPr>
          </a:p>
          <a:p>
            <a:r>
              <a:rPr lang="zh-CN" altLang="en-US" dirty="0">
                <a:latin typeface="+mn-ea"/>
                <a:ea typeface="+mn-ea"/>
              </a:rPr>
              <a:t>多样性</a:t>
            </a:r>
            <a:endParaRPr lang="en-US" altLang="zh-CN" dirty="0">
              <a:latin typeface="+mn-ea"/>
              <a:ea typeface="+mn-ea"/>
            </a:endParaRPr>
          </a:p>
          <a:p>
            <a:pPr lvl="1"/>
            <a:r>
              <a:rPr lang="zh-CN" altLang="en-US" sz="2200" dirty="0">
                <a:latin typeface="+mn-ea"/>
                <a:ea typeface="+mn-ea"/>
              </a:rPr>
              <a:t>误差</a:t>
            </a:r>
            <a:r>
              <a:rPr lang="en-US" altLang="zh-CN" sz="2200" dirty="0">
                <a:latin typeface="+mn-ea"/>
                <a:ea typeface="+mn-ea"/>
              </a:rPr>
              <a:t>-</a:t>
            </a:r>
            <a:r>
              <a:rPr lang="zh-CN" altLang="en-US" sz="2200" dirty="0">
                <a:latin typeface="+mn-ea"/>
                <a:ea typeface="+mn-ea"/>
              </a:rPr>
              <a:t>分歧分解</a:t>
            </a:r>
            <a:endParaRPr lang="en-US" altLang="zh-CN" sz="2200" dirty="0">
              <a:latin typeface="+mn-ea"/>
              <a:ea typeface="+mn-ea"/>
            </a:endParaRPr>
          </a:p>
          <a:p>
            <a:pPr lvl="1"/>
            <a:r>
              <a:rPr lang="zh-CN" altLang="en-US" sz="2200" dirty="0">
                <a:latin typeface="+mn-ea"/>
                <a:ea typeface="+mn-ea"/>
              </a:rPr>
              <a:t>多样性度量</a:t>
            </a:r>
            <a:endParaRPr lang="en-US" altLang="zh-CN" sz="2200" dirty="0">
              <a:latin typeface="+mn-ea"/>
              <a:ea typeface="+mn-ea"/>
            </a:endParaRPr>
          </a:p>
          <a:p>
            <a:pPr lvl="1"/>
            <a:r>
              <a:rPr lang="zh-CN" altLang="en-US" sz="2200" dirty="0">
                <a:latin typeface="+mn-ea"/>
                <a:ea typeface="+mn-ea"/>
              </a:rPr>
              <a:t>多样性扰动</a:t>
            </a:r>
            <a:endParaRPr lang="en-US" altLang="zh-CN" sz="2200" dirty="0">
              <a:latin typeface="+mn-ea"/>
              <a:ea typeface="+mn-ea"/>
            </a:endParaRPr>
          </a:p>
          <a:p>
            <a:endParaRPr lang="zh-CN" altLang="en-US" dirty="0">
              <a:latin typeface="+mn-ea"/>
              <a:ea typeface="+mn-ea"/>
            </a:endParaRPr>
          </a:p>
          <a:p>
            <a:pPr marL="1697400" lvl="4" indent="0">
              <a:buNone/>
            </a:pPr>
            <a:endParaRPr lang="en-US" altLang="zh-CN" sz="2200" dirty="0"/>
          </a:p>
        </p:txBody>
      </p:sp>
    </p:spTree>
    <p:extLst>
      <p:ext uri="{BB962C8B-B14F-4D97-AF65-F5344CB8AC3E}">
        <p14:creationId xmlns:p14="http://schemas.microsoft.com/office/powerpoint/2010/main" val="14472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xEl>
                                              <p:pRg st="1" end="1"/>
                                            </p:txEl>
                                          </p:spTgt>
                                        </p:tgtEl>
                                        <p:attrNameLst>
                                          <p:attrName>style.opacity</p:attrName>
                                        </p:attrNameLst>
                                      </p:cBhvr>
                                      <p:to>
                                        <p:strVal val="0.5"/>
                                      </p:to>
                                    </p:set>
                                    <p:animEffect filter="image" prLst="opacity: 0.5">
                                      <p:cBhvr rctx="IE">
                                        <p:cTn id="7" dur="indefinite"/>
                                        <p:tgtEl>
                                          <p:spTgt spid="6">
                                            <p:txEl>
                                              <p:pRg st="1" end="1"/>
                                            </p:txEl>
                                          </p:spTgt>
                                        </p:tgtEl>
                                      </p:cBhvr>
                                    </p:animEffect>
                                  </p:childTnLst>
                                </p:cTn>
                              </p:par>
                              <p:par>
                                <p:cTn id="8" presetID="9" presetClass="emph" presetSubtype="0" nodeType="withEffect">
                                  <p:stCondLst>
                                    <p:cond delay="0"/>
                                  </p:stCondLst>
                                  <p:childTnLst>
                                    <p:set>
                                      <p:cBhvr rctx="PPT">
                                        <p:cTn id="9" dur="indefinite"/>
                                        <p:tgtEl>
                                          <p:spTgt spid="6">
                                            <p:txEl>
                                              <p:pRg st="2" end="2"/>
                                            </p:txEl>
                                          </p:spTgt>
                                        </p:tgtEl>
                                        <p:attrNameLst>
                                          <p:attrName>style.opacity</p:attrName>
                                        </p:attrNameLst>
                                      </p:cBhvr>
                                      <p:to>
                                        <p:strVal val="0.5"/>
                                      </p:to>
                                    </p:set>
                                    <p:animEffect filter="image" prLst="opacity: 0.5">
                                      <p:cBhvr rctx="IE">
                                        <p:cTn id="10" dur="indefinite"/>
                                        <p:tgtEl>
                                          <p:spTgt spid="6">
                                            <p:txEl>
                                              <p:pRg st="2" end="2"/>
                                            </p:txEl>
                                          </p:spTgt>
                                        </p:tgtEl>
                                      </p:cBhvr>
                                    </p:animEffect>
                                  </p:childTnLst>
                                </p:cTn>
                              </p:par>
                              <p:par>
                                <p:cTn id="11" presetID="9" presetClass="emph" presetSubtype="0" nodeType="withEffect">
                                  <p:stCondLst>
                                    <p:cond delay="0"/>
                                  </p:stCondLst>
                                  <p:childTnLst>
                                    <p:set>
                                      <p:cBhvr rctx="PPT">
                                        <p:cTn id="12" dur="indefinite"/>
                                        <p:tgtEl>
                                          <p:spTgt spid="6">
                                            <p:txEl>
                                              <p:pRg st="3" end="3"/>
                                            </p:txEl>
                                          </p:spTgt>
                                        </p:tgtEl>
                                        <p:attrNameLst>
                                          <p:attrName>style.opacity</p:attrName>
                                        </p:attrNameLst>
                                      </p:cBhvr>
                                      <p:to>
                                        <p:strVal val="0.5"/>
                                      </p:to>
                                    </p:set>
                                    <p:animEffect filter="image" prLst="opacity: 0.5">
                                      <p:cBhvr rctx="IE">
                                        <p:cTn id="13" dur="indefinite"/>
                                        <p:tgtEl>
                                          <p:spTgt spid="6">
                                            <p:txEl>
                                              <p:pRg st="3" end="3"/>
                                            </p:txEl>
                                          </p:spTgt>
                                        </p:tgtEl>
                                      </p:cBhvr>
                                    </p:animEffect>
                                  </p:childTnLst>
                                </p:cTn>
                              </p:par>
                              <p:par>
                                <p:cTn id="14" presetID="9" presetClass="emph" presetSubtype="0" nodeType="withEffect">
                                  <p:stCondLst>
                                    <p:cond delay="0"/>
                                  </p:stCondLst>
                                  <p:childTnLst>
                                    <p:set>
                                      <p:cBhvr rctx="PPT">
                                        <p:cTn id="15" dur="indefinite"/>
                                        <p:tgtEl>
                                          <p:spTgt spid="6">
                                            <p:txEl>
                                              <p:pRg st="4" end="4"/>
                                            </p:txEl>
                                          </p:spTgt>
                                        </p:tgtEl>
                                        <p:attrNameLst>
                                          <p:attrName>style.opacity</p:attrName>
                                        </p:attrNameLst>
                                      </p:cBhvr>
                                      <p:to>
                                        <p:strVal val="0.5"/>
                                      </p:to>
                                    </p:set>
                                    <p:animEffect filter="image" prLst="opacity: 0.5">
                                      <p:cBhvr rctx="IE">
                                        <p:cTn id="16" dur="indefinite"/>
                                        <p:tgtEl>
                                          <p:spTgt spid="6">
                                            <p:txEl>
                                              <p:pRg st="4" end="4"/>
                                            </p:txEl>
                                          </p:spTgt>
                                        </p:tgtEl>
                                      </p:cBhvr>
                                    </p:animEffect>
                                  </p:childTnLst>
                                </p:cTn>
                              </p:par>
                              <p:par>
                                <p:cTn id="17" presetID="9" presetClass="emph" presetSubtype="0" nodeType="withEffect">
                                  <p:stCondLst>
                                    <p:cond delay="0"/>
                                  </p:stCondLst>
                                  <p:childTnLst>
                                    <p:set>
                                      <p:cBhvr rctx="PPT">
                                        <p:cTn id="18" dur="indefinite"/>
                                        <p:tgtEl>
                                          <p:spTgt spid="6">
                                            <p:txEl>
                                              <p:pRg st="5" end="5"/>
                                            </p:txEl>
                                          </p:spTgt>
                                        </p:tgtEl>
                                        <p:attrNameLst>
                                          <p:attrName>style.opacity</p:attrName>
                                        </p:attrNameLst>
                                      </p:cBhvr>
                                      <p:to>
                                        <p:strVal val="0.5"/>
                                      </p:to>
                                    </p:set>
                                    <p:animEffect filter="image" prLst="opacity: 0.5">
                                      <p:cBhvr rctx="IE">
                                        <p:cTn id="19" dur="indefinite"/>
                                        <p:tgtEl>
                                          <p:spTgt spid="6">
                                            <p:txEl>
                                              <p:pRg st="5" end="5"/>
                                            </p:txEl>
                                          </p:spTgt>
                                        </p:tgtEl>
                                      </p:cBhvr>
                                    </p:animEffect>
                                  </p:childTnLst>
                                </p:cTn>
                              </p:par>
                              <p:par>
                                <p:cTn id="20" presetID="9" presetClass="emph" presetSubtype="0" nodeType="withEffect">
                                  <p:stCondLst>
                                    <p:cond delay="0"/>
                                  </p:stCondLst>
                                  <p:childTnLst>
                                    <p:set>
                                      <p:cBhvr rctx="PPT">
                                        <p:cTn id="21" dur="indefinite"/>
                                        <p:tgtEl>
                                          <p:spTgt spid="6">
                                            <p:txEl>
                                              <p:pRg st="6" end="6"/>
                                            </p:txEl>
                                          </p:spTgt>
                                        </p:tgtEl>
                                        <p:attrNameLst>
                                          <p:attrName>style.opacity</p:attrName>
                                        </p:attrNameLst>
                                      </p:cBhvr>
                                      <p:to>
                                        <p:strVal val="0.5"/>
                                      </p:to>
                                    </p:set>
                                    <p:animEffect filter="image" prLst="opacity: 0.5">
                                      <p:cBhvr rctx="IE">
                                        <p:cTn id="22" dur="indefinite"/>
                                        <p:tgtEl>
                                          <p:spTgt spid="6">
                                            <p:txEl>
                                              <p:pRg st="6" end="6"/>
                                            </p:txEl>
                                          </p:spTgt>
                                        </p:tgtEl>
                                      </p:cBhvr>
                                    </p:animEffect>
                                  </p:childTnLst>
                                </p:cTn>
                              </p:par>
                              <p:par>
                                <p:cTn id="23" presetID="9" presetClass="emph" presetSubtype="0" nodeType="withEffect">
                                  <p:stCondLst>
                                    <p:cond delay="0"/>
                                  </p:stCondLst>
                                  <p:childTnLst>
                                    <p:set>
                                      <p:cBhvr rctx="PPT">
                                        <p:cTn id="24" dur="indefinite"/>
                                        <p:tgtEl>
                                          <p:spTgt spid="6">
                                            <p:txEl>
                                              <p:pRg st="7" end="7"/>
                                            </p:txEl>
                                          </p:spTgt>
                                        </p:tgtEl>
                                        <p:attrNameLst>
                                          <p:attrName>style.opacity</p:attrName>
                                        </p:attrNameLst>
                                      </p:cBhvr>
                                      <p:to>
                                        <p:strVal val="0.5"/>
                                      </p:to>
                                    </p:set>
                                    <p:animEffect filter="image" prLst="opacity: 0.5">
                                      <p:cBhvr rctx="IE">
                                        <p:cTn id="25" dur="indefinite"/>
                                        <p:tgtEl>
                                          <p:spTgt spid="6">
                                            <p:txEl>
                                              <p:pRg st="7" end="7"/>
                                            </p:txEl>
                                          </p:spTgt>
                                        </p:tgtEl>
                                      </p:cBhvr>
                                    </p:animEffect>
                                  </p:childTnLst>
                                </p:cTn>
                              </p:par>
                              <p:par>
                                <p:cTn id="26" presetID="9" presetClass="emph" presetSubtype="0" nodeType="withEffect">
                                  <p:stCondLst>
                                    <p:cond delay="0"/>
                                  </p:stCondLst>
                                  <p:childTnLst>
                                    <p:set>
                                      <p:cBhvr rctx="PPT">
                                        <p:cTn id="27" dur="indefinite"/>
                                        <p:tgtEl>
                                          <p:spTgt spid="6">
                                            <p:txEl>
                                              <p:pRg st="8" end="8"/>
                                            </p:txEl>
                                          </p:spTgt>
                                        </p:tgtEl>
                                        <p:attrNameLst>
                                          <p:attrName>style.opacity</p:attrName>
                                        </p:attrNameLst>
                                      </p:cBhvr>
                                      <p:to>
                                        <p:strVal val="0.5"/>
                                      </p:to>
                                    </p:set>
                                    <p:animEffect filter="image" prLst="opacity: 0.5">
                                      <p:cBhvr rctx="IE">
                                        <p:cTn id="28" dur="indefinite"/>
                                        <p:tgtEl>
                                          <p:spTgt spid="6">
                                            <p:txEl>
                                              <p:pRg st="8" end="8"/>
                                            </p:txEl>
                                          </p:spTgt>
                                        </p:tgtEl>
                                      </p:cBhvr>
                                    </p:animEffect>
                                  </p:childTnLst>
                                </p:cTn>
                              </p:par>
                              <p:par>
                                <p:cTn id="29" presetID="9" presetClass="emph" presetSubtype="0" nodeType="withEffect">
                                  <p:stCondLst>
                                    <p:cond delay="0"/>
                                  </p:stCondLst>
                                  <p:childTnLst>
                                    <p:set>
                                      <p:cBhvr rctx="PPT">
                                        <p:cTn id="30" dur="indefinite"/>
                                        <p:tgtEl>
                                          <p:spTgt spid="6">
                                            <p:txEl>
                                              <p:pRg st="9" end="9"/>
                                            </p:txEl>
                                          </p:spTgt>
                                        </p:tgtEl>
                                        <p:attrNameLst>
                                          <p:attrName>style.opacity</p:attrName>
                                        </p:attrNameLst>
                                      </p:cBhvr>
                                      <p:to>
                                        <p:strVal val="0.5"/>
                                      </p:to>
                                    </p:set>
                                    <p:animEffect filter="image" prLst="opacity: 0.5">
                                      <p:cBhvr rctx="IE">
                                        <p:cTn id="31" dur="indefinite"/>
                                        <p:tgtEl>
                                          <p:spTgt spid="6">
                                            <p:txEl>
                                              <p:pRg st="9" end="9"/>
                                            </p:txEl>
                                          </p:spTgt>
                                        </p:tgtEl>
                                      </p:cBhvr>
                                    </p:animEffect>
                                  </p:childTnLst>
                                </p:cTn>
                              </p:par>
                              <p:par>
                                <p:cTn id="32" presetID="9" presetClass="emph" presetSubtype="0" nodeType="withEffect">
                                  <p:stCondLst>
                                    <p:cond delay="0"/>
                                  </p:stCondLst>
                                  <p:childTnLst>
                                    <p:set>
                                      <p:cBhvr rctx="PPT">
                                        <p:cTn id="33" dur="indefinite"/>
                                        <p:tgtEl>
                                          <p:spTgt spid="6">
                                            <p:txEl>
                                              <p:pRg st="10" end="10"/>
                                            </p:txEl>
                                          </p:spTgt>
                                        </p:tgtEl>
                                        <p:attrNameLst>
                                          <p:attrName>style.opacity</p:attrName>
                                        </p:attrNameLst>
                                      </p:cBhvr>
                                      <p:to>
                                        <p:strVal val="0.5"/>
                                      </p:to>
                                    </p:set>
                                    <p:animEffect filter="image" prLst="opacity: 0.5">
                                      <p:cBhvr rctx="IE">
                                        <p:cTn id="34" dur="indefinite"/>
                                        <p:tgtEl>
                                          <p:spTgt spid="6">
                                            <p:txEl>
                                              <p:pRg st="10" end="10"/>
                                            </p:txEl>
                                          </p:spTgt>
                                        </p:tgtEl>
                                      </p:cBhvr>
                                    </p:animEffect>
                                  </p:childTnLst>
                                </p:cTn>
                              </p:par>
                              <p:par>
                                <p:cTn id="35" presetID="9" presetClass="emph" presetSubtype="0" nodeType="withEffect">
                                  <p:stCondLst>
                                    <p:cond delay="0"/>
                                  </p:stCondLst>
                                  <p:childTnLst>
                                    <p:set>
                                      <p:cBhvr rctx="PPT">
                                        <p:cTn id="36" dur="indefinite"/>
                                        <p:tgtEl>
                                          <p:spTgt spid="6">
                                            <p:txEl>
                                              <p:pRg st="11" end="11"/>
                                            </p:txEl>
                                          </p:spTgt>
                                        </p:tgtEl>
                                        <p:attrNameLst>
                                          <p:attrName>style.opacity</p:attrName>
                                        </p:attrNameLst>
                                      </p:cBhvr>
                                      <p:to>
                                        <p:strVal val="0.5"/>
                                      </p:to>
                                    </p:set>
                                    <p:animEffect filter="image" prLst="opacity: 0.5">
                                      <p:cBhvr rctx="IE">
                                        <p:cTn id="37" dur="indefinite"/>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1275992" y="2593319"/>
            <a:ext cx="1413090" cy="2003434"/>
            <a:chOff x="496136" y="252542"/>
            <a:chExt cx="1884120" cy="2671244"/>
          </a:xfrm>
        </p:grpSpPr>
        <p:grpSp>
          <p:nvGrpSpPr>
            <p:cNvPr id="11" name="组合 10"/>
            <p:cNvGrpSpPr/>
            <p:nvPr/>
          </p:nvGrpSpPr>
          <p:grpSpPr>
            <a:xfrm>
              <a:off x="496136" y="252542"/>
              <a:ext cx="1884120" cy="2037397"/>
              <a:chOff x="1270836" y="1062666"/>
              <a:chExt cx="1884120" cy="2037397"/>
            </a:xfrm>
          </p:grpSpPr>
          <p:sp>
            <p:nvSpPr>
              <p:cNvPr id="7" name="弦形 6"/>
              <p:cNvSpPr/>
              <p:nvPr/>
            </p:nvSpPr>
            <p:spPr>
              <a:xfrm rot="1036148">
                <a:off x="1270836" y="1062666"/>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8" name="弦形 6"/>
              <p:cNvSpPr/>
              <p:nvPr/>
            </p:nvSpPr>
            <p:spPr>
              <a:xfrm rot="1036148">
                <a:off x="1617736" y="1355978"/>
                <a:ext cx="1077469" cy="1438744"/>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810061 w 844045"/>
                  <a:gd name="connsiteY8" fmla="*/ 821277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2350 w 844045"/>
                  <a:gd name="connsiteY7" fmla="*/ 596588 h 993397"/>
                  <a:gd name="connsiteX8" fmla="*/ 778573 w 844045"/>
                  <a:gd name="connsiteY8" fmla="*/ 838718 h 993397"/>
                  <a:gd name="connsiteX0" fmla="*/ 778573 w 844045"/>
                  <a:gd name="connsiteY0" fmla="*/ 838718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78573 w 844045"/>
                  <a:gd name="connsiteY8" fmla="*/ 838718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5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5 w 844045"/>
                  <a:gd name="connsiteY8" fmla="*/ 833217 h 993397"/>
                  <a:gd name="connsiteX0" fmla="*/ 798206 w 844045"/>
                  <a:gd name="connsiteY0" fmla="*/ 83321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725354 w 844045"/>
                  <a:gd name="connsiteY7" fmla="*/ 605301 h 993397"/>
                  <a:gd name="connsiteX8" fmla="*/ 798206 w 844045"/>
                  <a:gd name="connsiteY8" fmla="*/ 833217 h 993397"/>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9539"/>
                  <a:gd name="connsiteX1" fmla="*/ 636499 w 844045"/>
                  <a:gd name="connsiteY1" fmla="*/ 967285 h 999539"/>
                  <a:gd name="connsiteX2" fmla="*/ 196533 w 844045"/>
                  <a:gd name="connsiteY2" fmla="*/ 927197 h 999539"/>
                  <a:gd name="connsiteX3" fmla="*/ 3895 w 844045"/>
                  <a:gd name="connsiteY3" fmla="*/ 484188 h 999539"/>
                  <a:gd name="connsiteX4" fmla="*/ 303986 w 844045"/>
                  <a:gd name="connsiteY4" fmla="*/ 42048 h 999539"/>
                  <a:gd name="connsiteX5" fmla="*/ 728536 w 844045"/>
                  <a:gd name="connsiteY5" fmla="*/ 68302 h 999539"/>
                  <a:gd name="connsiteX6" fmla="*/ 833937 w 844045"/>
                  <a:gd name="connsiteY6" fmla="*/ 309078 h 999539"/>
                  <a:gd name="connsiteX7" fmla="*/ 725354 w 844045"/>
                  <a:gd name="connsiteY7" fmla="*/ 605301 h 999539"/>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354 w 844045"/>
                  <a:gd name="connsiteY0" fmla="*/ 605301 h 995713"/>
                  <a:gd name="connsiteX1" fmla="*/ 636499 w 844045"/>
                  <a:gd name="connsiteY1" fmla="*/ 967285 h 995713"/>
                  <a:gd name="connsiteX2" fmla="*/ 196533 w 844045"/>
                  <a:gd name="connsiteY2" fmla="*/ 927197 h 995713"/>
                  <a:gd name="connsiteX3" fmla="*/ 3895 w 844045"/>
                  <a:gd name="connsiteY3" fmla="*/ 484188 h 995713"/>
                  <a:gd name="connsiteX4" fmla="*/ 303986 w 844045"/>
                  <a:gd name="connsiteY4" fmla="*/ 42048 h 995713"/>
                  <a:gd name="connsiteX5" fmla="*/ 728536 w 844045"/>
                  <a:gd name="connsiteY5" fmla="*/ 68302 h 995713"/>
                  <a:gd name="connsiteX6" fmla="*/ 833937 w 844045"/>
                  <a:gd name="connsiteY6" fmla="*/ 309078 h 995713"/>
                  <a:gd name="connsiteX7" fmla="*/ 725354 w 844045"/>
                  <a:gd name="connsiteY7" fmla="*/ 605301 h 995713"/>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43977"/>
                  <a:gd name="connsiteY0" fmla="*/ 605301 h 998766"/>
                  <a:gd name="connsiteX1" fmla="*/ 620726 w 843977"/>
                  <a:gd name="connsiteY1" fmla="*/ 971686 h 998766"/>
                  <a:gd name="connsiteX2" fmla="*/ 196465 w 843977"/>
                  <a:gd name="connsiteY2" fmla="*/ 927197 h 998766"/>
                  <a:gd name="connsiteX3" fmla="*/ 3827 w 843977"/>
                  <a:gd name="connsiteY3" fmla="*/ 484188 h 998766"/>
                  <a:gd name="connsiteX4" fmla="*/ 303918 w 843977"/>
                  <a:gd name="connsiteY4" fmla="*/ 42048 h 998766"/>
                  <a:gd name="connsiteX5" fmla="*/ 728468 w 843977"/>
                  <a:gd name="connsiteY5" fmla="*/ 68302 h 998766"/>
                  <a:gd name="connsiteX6" fmla="*/ 833869 w 843977"/>
                  <a:gd name="connsiteY6" fmla="*/ 309078 h 998766"/>
                  <a:gd name="connsiteX7" fmla="*/ 725286 w 843977"/>
                  <a:gd name="connsiteY7" fmla="*/ 605301 h 998766"/>
                  <a:gd name="connsiteX0" fmla="*/ 725286 w 861117"/>
                  <a:gd name="connsiteY0" fmla="*/ 626763 h 1020228"/>
                  <a:gd name="connsiteX1" fmla="*/ 620726 w 861117"/>
                  <a:gd name="connsiteY1" fmla="*/ 993148 h 1020228"/>
                  <a:gd name="connsiteX2" fmla="*/ 196465 w 861117"/>
                  <a:gd name="connsiteY2" fmla="*/ 948659 h 1020228"/>
                  <a:gd name="connsiteX3" fmla="*/ 3827 w 861117"/>
                  <a:gd name="connsiteY3" fmla="*/ 505650 h 1020228"/>
                  <a:gd name="connsiteX4" fmla="*/ 303918 w 861117"/>
                  <a:gd name="connsiteY4" fmla="*/ 63510 h 1020228"/>
                  <a:gd name="connsiteX5" fmla="*/ 767797 w 861117"/>
                  <a:gd name="connsiteY5" fmla="*/ 37339 h 1020228"/>
                  <a:gd name="connsiteX6" fmla="*/ 833869 w 861117"/>
                  <a:gd name="connsiteY6" fmla="*/ 330540 h 1020228"/>
                  <a:gd name="connsiteX7" fmla="*/ 725286 w 861117"/>
                  <a:gd name="connsiteY7" fmla="*/ 626763 h 1020228"/>
                  <a:gd name="connsiteX0" fmla="*/ 725286 w 917788"/>
                  <a:gd name="connsiteY0" fmla="*/ 626763 h 1020228"/>
                  <a:gd name="connsiteX1" fmla="*/ 620726 w 917788"/>
                  <a:gd name="connsiteY1" fmla="*/ 993148 h 1020228"/>
                  <a:gd name="connsiteX2" fmla="*/ 196465 w 917788"/>
                  <a:gd name="connsiteY2" fmla="*/ 948659 h 1020228"/>
                  <a:gd name="connsiteX3" fmla="*/ 3827 w 917788"/>
                  <a:gd name="connsiteY3" fmla="*/ 505650 h 1020228"/>
                  <a:gd name="connsiteX4" fmla="*/ 303918 w 917788"/>
                  <a:gd name="connsiteY4" fmla="*/ 63510 h 1020228"/>
                  <a:gd name="connsiteX5" fmla="*/ 767797 w 917788"/>
                  <a:gd name="connsiteY5" fmla="*/ 37339 h 1020228"/>
                  <a:gd name="connsiteX6" fmla="*/ 915782 w 917788"/>
                  <a:gd name="connsiteY6" fmla="*/ 235129 h 1020228"/>
                  <a:gd name="connsiteX7" fmla="*/ 725286 w 917788"/>
                  <a:gd name="connsiteY7" fmla="*/ 626763 h 1020228"/>
                  <a:gd name="connsiteX0" fmla="*/ 725286 w 929896"/>
                  <a:gd name="connsiteY0" fmla="*/ 683110 h 1076575"/>
                  <a:gd name="connsiteX1" fmla="*/ 620726 w 929896"/>
                  <a:gd name="connsiteY1" fmla="*/ 1049495 h 1076575"/>
                  <a:gd name="connsiteX2" fmla="*/ 196465 w 929896"/>
                  <a:gd name="connsiteY2" fmla="*/ 1005006 h 1076575"/>
                  <a:gd name="connsiteX3" fmla="*/ 3827 w 929896"/>
                  <a:gd name="connsiteY3" fmla="*/ 561997 h 1076575"/>
                  <a:gd name="connsiteX4" fmla="*/ 303918 w 929896"/>
                  <a:gd name="connsiteY4" fmla="*/ 119857 h 1076575"/>
                  <a:gd name="connsiteX5" fmla="*/ 821557 w 929896"/>
                  <a:gd name="connsiteY5" fmla="*/ 16516 h 1076575"/>
                  <a:gd name="connsiteX6" fmla="*/ 915782 w 929896"/>
                  <a:gd name="connsiteY6" fmla="*/ 291476 h 1076575"/>
                  <a:gd name="connsiteX7" fmla="*/ 725286 w 929896"/>
                  <a:gd name="connsiteY7" fmla="*/ 683110 h 1076575"/>
                  <a:gd name="connsiteX0" fmla="*/ 725286 w 929896"/>
                  <a:gd name="connsiteY0" fmla="*/ 690990 h 1084455"/>
                  <a:gd name="connsiteX1" fmla="*/ 620726 w 929896"/>
                  <a:gd name="connsiteY1" fmla="*/ 1057375 h 1084455"/>
                  <a:gd name="connsiteX2" fmla="*/ 196465 w 929896"/>
                  <a:gd name="connsiteY2" fmla="*/ 1012886 h 1084455"/>
                  <a:gd name="connsiteX3" fmla="*/ 3827 w 929896"/>
                  <a:gd name="connsiteY3" fmla="*/ 569877 h 1084455"/>
                  <a:gd name="connsiteX4" fmla="*/ 301369 w 929896"/>
                  <a:gd name="connsiteY4" fmla="*/ 87048 h 1084455"/>
                  <a:gd name="connsiteX5" fmla="*/ 821557 w 929896"/>
                  <a:gd name="connsiteY5" fmla="*/ 24396 h 1084455"/>
                  <a:gd name="connsiteX6" fmla="*/ 915782 w 929896"/>
                  <a:gd name="connsiteY6" fmla="*/ 299356 h 1084455"/>
                  <a:gd name="connsiteX7" fmla="*/ 725286 w 929896"/>
                  <a:gd name="connsiteY7" fmla="*/ 690990 h 1084455"/>
                  <a:gd name="connsiteX0" fmla="*/ 725570 w 930180"/>
                  <a:gd name="connsiteY0" fmla="*/ 690990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25570 w 930180"/>
                  <a:gd name="connsiteY7" fmla="*/ 690990 h 1119726"/>
                  <a:gd name="connsiteX0" fmla="*/ 791643 w 930180"/>
                  <a:gd name="connsiteY0" fmla="*/ 682822 h 1119726"/>
                  <a:gd name="connsiteX1" fmla="*/ 682418 w 930180"/>
                  <a:gd name="connsiteY1" fmla="*/ 1102269 h 1119726"/>
                  <a:gd name="connsiteX2" fmla="*/ 196749 w 930180"/>
                  <a:gd name="connsiteY2" fmla="*/ 1012886 h 1119726"/>
                  <a:gd name="connsiteX3" fmla="*/ 4111 w 930180"/>
                  <a:gd name="connsiteY3" fmla="*/ 569877 h 1119726"/>
                  <a:gd name="connsiteX4" fmla="*/ 301653 w 930180"/>
                  <a:gd name="connsiteY4" fmla="*/ 87048 h 1119726"/>
                  <a:gd name="connsiteX5" fmla="*/ 821841 w 930180"/>
                  <a:gd name="connsiteY5" fmla="*/ 24396 h 1119726"/>
                  <a:gd name="connsiteX6" fmla="*/ 916066 w 930180"/>
                  <a:gd name="connsiteY6" fmla="*/ 299356 h 1119726"/>
                  <a:gd name="connsiteX7" fmla="*/ 791643 w 930180"/>
                  <a:gd name="connsiteY7" fmla="*/ 682822 h 11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180" h="1119726">
                    <a:moveTo>
                      <a:pt x="791643" y="682822"/>
                    </a:moveTo>
                    <a:cubicBezTo>
                      <a:pt x="831055" y="814953"/>
                      <a:pt x="831888" y="1039195"/>
                      <a:pt x="682418" y="1102269"/>
                    </a:cubicBezTo>
                    <a:cubicBezTo>
                      <a:pt x="556769" y="1147024"/>
                      <a:pt x="309800" y="1101618"/>
                      <a:pt x="196749" y="1012886"/>
                    </a:cubicBezTo>
                    <a:cubicBezTo>
                      <a:pt x="83698" y="924154"/>
                      <a:pt x="-22403" y="709553"/>
                      <a:pt x="4111" y="569877"/>
                    </a:cubicBezTo>
                    <a:cubicBezTo>
                      <a:pt x="45066" y="356004"/>
                      <a:pt x="139073" y="176418"/>
                      <a:pt x="301653" y="87048"/>
                    </a:cubicBezTo>
                    <a:cubicBezTo>
                      <a:pt x="505880" y="1958"/>
                      <a:pt x="697383" y="-24491"/>
                      <a:pt x="821841" y="24396"/>
                    </a:cubicBezTo>
                    <a:cubicBezTo>
                      <a:pt x="975674" y="126940"/>
                      <a:pt x="922647" y="254670"/>
                      <a:pt x="916066" y="299356"/>
                    </a:cubicBezTo>
                    <a:cubicBezTo>
                      <a:pt x="895122" y="386435"/>
                      <a:pt x="764945" y="504859"/>
                      <a:pt x="791643" y="682822"/>
                    </a:cubicBezTo>
                    <a:close/>
                  </a:path>
                </a:pathLst>
              </a:cu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grpSp>
        <p:sp>
          <p:nvSpPr>
            <p:cNvPr id="16" name="文本框 15"/>
            <p:cNvSpPr txBox="1"/>
            <p:nvPr/>
          </p:nvSpPr>
          <p:spPr>
            <a:xfrm>
              <a:off x="525125" y="2523677"/>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a:t>
              </a:r>
              <a:r>
                <a:rPr lang="zh-CN" altLang="en-US" sz="1350" dirty="0">
                  <a:latin typeface="Times" panose="02020603060405020304" pitchFamily="18" charset="0"/>
                  <a:ea typeface="楷体" panose="02010609060101010101" pitchFamily="49" charset="-122"/>
                </a:rPr>
                <a:t>统计的原因</a:t>
              </a:r>
            </a:p>
          </p:txBody>
        </p:sp>
      </p:grpSp>
      <p:grpSp>
        <p:nvGrpSpPr>
          <p:cNvPr id="20" name="组合 19"/>
          <p:cNvGrpSpPr/>
          <p:nvPr/>
        </p:nvGrpSpPr>
        <p:grpSpPr>
          <a:xfrm>
            <a:off x="3227986" y="2593319"/>
            <a:ext cx="1413090" cy="2003434"/>
            <a:chOff x="3086017" y="252542"/>
            <a:chExt cx="1884120" cy="2671244"/>
          </a:xfrm>
        </p:grpSpPr>
        <p:sp>
          <p:nvSpPr>
            <p:cNvPr id="9" name="弦形 6"/>
            <p:cNvSpPr/>
            <p:nvPr/>
          </p:nvSpPr>
          <p:spPr>
            <a:xfrm rot="1036148">
              <a:off x="3086017"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46859" y="471045"/>
                    <a:pt x="679098" y="638372"/>
                  </a:cubicBezTo>
                  <a:cubicBezTo>
                    <a:pt x="729838" y="779093"/>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7" name="文本框 16"/>
            <p:cNvSpPr txBox="1"/>
            <p:nvPr/>
          </p:nvSpPr>
          <p:spPr>
            <a:xfrm>
              <a:off x="3172714" y="2523677"/>
              <a:ext cx="1785104"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a:t>
              </a:r>
              <a:r>
                <a:rPr lang="zh-CN" altLang="en-US" sz="1350" dirty="0">
                  <a:latin typeface="Times" panose="02020603060405020304" pitchFamily="18" charset="0"/>
                  <a:ea typeface="楷体" panose="02010609060101010101" pitchFamily="49" charset="-122"/>
                </a:rPr>
                <a:t>计算的原因</a:t>
              </a:r>
            </a:p>
          </p:txBody>
        </p:sp>
      </p:grpSp>
      <p:grpSp>
        <p:nvGrpSpPr>
          <p:cNvPr id="19" name="组合 18"/>
          <p:cNvGrpSpPr/>
          <p:nvPr/>
        </p:nvGrpSpPr>
        <p:grpSpPr>
          <a:xfrm>
            <a:off x="5179979" y="2593320"/>
            <a:ext cx="1413090" cy="2003358"/>
            <a:chOff x="5701452" y="252542"/>
            <a:chExt cx="1884120" cy="2671143"/>
          </a:xfrm>
        </p:grpSpPr>
        <p:sp>
          <p:nvSpPr>
            <p:cNvPr id="14" name="弦形 6"/>
            <p:cNvSpPr/>
            <p:nvPr/>
          </p:nvSpPr>
          <p:spPr>
            <a:xfrm rot="1036148">
              <a:off x="5701452" y="252542"/>
              <a:ext cx="1884120" cy="2037397"/>
            </a:xfrm>
            <a:custGeom>
              <a:avLst/>
              <a:gdLst>
                <a:gd name="connsiteX0" fmla="*/ 780489 w 914400"/>
                <a:gd name="connsiteY0" fmla="*/ 780489 h 914400"/>
                <a:gd name="connsiteX1" fmla="*/ 228600 w 914400"/>
                <a:gd name="connsiteY1" fmla="*/ 853147 h 914400"/>
                <a:gd name="connsiteX2" fmla="*/ 15579 w 914400"/>
                <a:gd name="connsiteY2" fmla="*/ 338868 h 914400"/>
                <a:gd name="connsiteX3" fmla="*/ 457200 w 914400"/>
                <a:gd name="connsiteY3" fmla="*/ 0 h 914400"/>
                <a:gd name="connsiteX4" fmla="*/ 780489 w 914400"/>
                <a:gd name="connsiteY4" fmla="*/ 780489 h 914400"/>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587063 w 780530"/>
                <a:gd name="connsiteY4" fmla="*/ 372690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780530"/>
                <a:gd name="connsiteY0" fmla="*/ 780646 h 914567"/>
                <a:gd name="connsiteX1" fmla="*/ 228641 w 780530"/>
                <a:gd name="connsiteY1" fmla="*/ 853304 h 914567"/>
                <a:gd name="connsiteX2" fmla="*/ 15620 w 780530"/>
                <a:gd name="connsiteY2" fmla="*/ 339025 h 914567"/>
                <a:gd name="connsiteX3" fmla="*/ 457241 w 780530"/>
                <a:gd name="connsiteY3" fmla="*/ 157 h 914567"/>
                <a:gd name="connsiteX4" fmla="*/ 496752 w 780530"/>
                <a:gd name="connsiteY4" fmla="*/ 463001 h 914567"/>
                <a:gd name="connsiteX5" fmla="*/ 780530 w 780530"/>
                <a:gd name="connsiteY5" fmla="*/ 780646 h 914567"/>
                <a:gd name="connsiteX0" fmla="*/ 780530 w 830052"/>
                <a:gd name="connsiteY0" fmla="*/ 814484 h 948405"/>
                <a:gd name="connsiteX1" fmla="*/ 228641 w 830052"/>
                <a:gd name="connsiteY1" fmla="*/ 887142 h 948405"/>
                <a:gd name="connsiteX2" fmla="*/ 15620 w 830052"/>
                <a:gd name="connsiteY2" fmla="*/ 372863 h 948405"/>
                <a:gd name="connsiteX3" fmla="*/ 829775 w 830052"/>
                <a:gd name="connsiteY3" fmla="*/ 128 h 948405"/>
                <a:gd name="connsiteX4" fmla="*/ 496752 w 830052"/>
                <a:gd name="connsiteY4" fmla="*/ 496839 h 948405"/>
                <a:gd name="connsiteX5" fmla="*/ 780530 w 830052"/>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780530 w 830209"/>
                <a:gd name="connsiteY0" fmla="*/ 814484 h 948405"/>
                <a:gd name="connsiteX1" fmla="*/ 228641 w 830209"/>
                <a:gd name="connsiteY1" fmla="*/ 887142 h 948405"/>
                <a:gd name="connsiteX2" fmla="*/ 15620 w 830209"/>
                <a:gd name="connsiteY2" fmla="*/ 372863 h 948405"/>
                <a:gd name="connsiteX3" fmla="*/ 829775 w 830209"/>
                <a:gd name="connsiteY3" fmla="*/ 128 h 948405"/>
                <a:gd name="connsiteX4" fmla="*/ 666085 w 830209"/>
                <a:gd name="connsiteY4" fmla="*/ 496839 h 948405"/>
                <a:gd name="connsiteX5" fmla="*/ 780530 w 830209"/>
                <a:gd name="connsiteY5" fmla="*/ 814484 h 948405"/>
                <a:gd name="connsiteX0" fmla="*/ 1005077 w 1005077"/>
                <a:gd name="connsiteY0" fmla="*/ 825773 h 940792"/>
                <a:gd name="connsiteX1" fmla="*/ 227410 w 1005077"/>
                <a:gd name="connsiteY1" fmla="*/ 887142 h 940792"/>
                <a:gd name="connsiteX2" fmla="*/ 14389 w 1005077"/>
                <a:gd name="connsiteY2" fmla="*/ 372863 h 940792"/>
                <a:gd name="connsiteX3" fmla="*/ 828544 w 1005077"/>
                <a:gd name="connsiteY3" fmla="*/ 128 h 940792"/>
                <a:gd name="connsiteX4" fmla="*/ 664854 w 1005077"/>
                <a:gd name="connsiteY4" fmla="*/ 496839 h 940792"/>
                <a:gd name="connsiteX5" fmla="*/ 1005077 w 1005077"/>
                <a:gd name="connsiteY5" fmla="*/ 825773 h 940792"/>
                <a:gd name="connsiteX0" fmla="*/ 991934 w 991934"/>
                <a:gd name="connsiteY0" fmla="*/ 850090 h 965109"/>
                <a:gd name="connsiteX1" fmla="*/ 214267 w 991934"/>
                <a:gd name="connsiteY1" fmla="*/ 911459 h 965109"/>
                <a:gd name="connsiteX2" fmla="*/ 1246 w 991934"/>
                <a:gd name="connsiteY2" fmla="*/ 397180 h 965109"/>
                <a:gd name="connsiteX3" fmla="*/ 200156 w 991934"/>
                <a:gd name="connsiteY3" fmla="*/ 80891 h 965109"/>
                <a:gd name="connsiteX4" fmla="*/ 815401 w 991934"/>
                <a:gd name="connsiteY4" fmla="*/ 24445 h 965109"/>
                <a:gd name="connsiteX5" fmla="*/ 651711 w 991934"/>
                <a:gd name="connsiteY5" fmla="*/ 521156 h 965109"/>
                <a:gd name="connsiteX6" fmla="*/ 991934 w 991934"/>
                <a:gd name="connsiteY6" fmla="*/ 850090 h 965109"/>
                <a:gd name="connsiteX0" fmla="*/ 1032041 w 1032041"/>
                <a:gd name="connsiteY0" fmla="*/ 850090 h 946338"/>
                <a:gd name="connsiteX1" fmla="*/ 254374 w 1032041"/>
                <a:gd name="connsiteY1" fmla="*/ 911459 h 946338"/>
                <a:gd name="connsiteX2" fmla="*/ 14484 w 1032041"/>
                <a:gd name="connsiteY2" fmla="*/ 679203 h 946338"/>
                <a:gd name="connsiteX3" fmla="*/ 41353 w 1032041"/>
                <a:gd name="connsiteY3" fmla="*/ 397180 h 946338"/>
                <a:gd name="connsiteX4" fmla="*/ 240263 w 1032041"/>
                <a:gd name="connsiteY4" fmla="*/ 80891 h 946338"/>
                <a:gd name="connsiteX5" fmla="*/ 855508 w 1032041"/>
                <a:gd name="connsiteY5" fmla="*/ 24445 h 946338"/>
                <a:gd name="connsiteX6" fmla="*/ 691818 w 1032041"/>
                <a:gd name="connsiteY6" fmla="*/ 521156 h 946338"/>
                <a:gd name="connsiteX7" fmla="*/ 1032041 w 1032041"/>
                <a:gd name="connsiteY7" fmla="*/ 850090 h 946338"/>
                <a:gd name="connsiteX0" fmla="*/ 1032041 w 1032041"/>
                <a:gd name="connsiteY0" fmla="*/ 850090 h 996854"/>
                <a:gd name="connsiteX1" fmla="*/ 646663 w 1032041"/>
                <a:gd name="connsiteY1" fmla="*/ 995292 h 996854"/>
                <a:gd name="connsiteX2" fmla="*/ 254374 w 1032041"/>
                <a:gd name="connsiteY2" fmla="*/ 911459 h 996854"/>
                <a:gd name="connsiteX3" fmla="*/ 14484 w 1032041"/>
                <a:gd name="connsiteY3" fmla="*/ 679203 h 996854"/>
                <a:gd name="connsiteX4" fmla="*/ 41353 w 1032041"/>
                <a:gd name="connsiteY4" fmla="*/ 397180 h 996854"/>
                <a:gd name="connsiteX5" fmla="*/ 240263 w 1032041"/>
                <a:gd name="connsiteY5" fmla="*/ 80891 h 996854"/>
                <a:gd name="connsiteX6" fmla="*/ 855508 w 1032041"/>
                <a:gd name="connsiteY6" fmla="*/ 24445 h 996854"/>
                <a:gd name="connsiteX7" fmla="*/ 691818 w 1032041"/>
                <a:gd name="connsiteY7" fmla="*/ 521156 h 996854"/>
                <a:gd name="connsiteX8" fmla="*/ 1032041 w 1032041"/>
                <a:gd name="connsiteY8" fmla="*/ 850090 h 996854"/>
                <a:gd name="connsiteX0" fmla="*/ 1080179 w 1080179"/>
                <a:gd name="connsiteY0" fmla="*/ 850090 h 996854"/>
                <a:gd name="connsiteX1" fmla="*/ 694801 w 1080179"/>
                <a:gd name="connsiteY1" fmla="*/ 995292 h 996854"/>
                <a:gd name="connsiteX2" fmla="*/ 302512 w 1080179"/>
                <a:gd name="connsiteY2" fmla="*/ 911459 h 996854"/>
                <a:gd name="connsiteX3" fmla="*/ 62622 w 1080179"/>
                <a:gd name="connsiteY3" fmla="*/ 679203 h 996854"/>
                <a:gd name="connsiteX4" fmla="*/ 7018 w 1080179"/>
                <a:gd name="connsiteY4" fmla="*/ 367230 h 996854"/>
                <a:gd name="connsiteX5" fmla="*/ 288401 w 1080179"/>
                <a:gd name="connsiteY5" fmla="*/ 80891 h 996854"/>
                <a:gd name="connsiteX6" fmla="*/ 903646 w 1080179"/>
                <a:gd name="connsiteY6" fmla="*/ 24445 h 996854"/>
                <a:gd name="connsiteX7" fmla="*/ 739956 w 1080179"/>
                <a:gd name="connsiteY7" fmla="*/ 521156 h 996854"/>
                <a:gd name="connsiteX8" fmla="*/ 1080179 w 1080179"/>
                <a:gd name="connsiteY8" fmla="*/ 850090 h 996854"/>
                <a:gd name="connsiteX0" fmla="*/ 1086133 w 1086133"/>
                <a:gd name="connsiteY0" fmla="*/ 850090 h 996818"/>
                <a:gd name="connsiteX1" fmla="*/ 700755 w 1086133"/>
                <a:gd name="connsiteY1" fmla="*/ 995292 h 996818"/>
                <a:gd name="connsiteX2" fmla="*/ 308466 w 1086133"/>
                <a:gd name="connsiteY2" fmla="*/ 911459 h 996818"/>
                <a:gd name="connsiteX3" fmla="*/ 35588 w 1086133"/>
                <a:gd name="connsiteY3" fmla="*/ 686690 h 996818"/>
                <a:gd name="connsiteX4" fmla="*/ 12972 w 1086133"/>
                <a:gd name="connsiteY4" fmla="*/ 367230 h 996818"/>
                <a:gd name="connsiteX5" fmla="*/ 294355 w 1086133"/>
                <a:gd name="connsiteY5" fmla="*/ 80891 h 996818"/>
                <a:gd name="connsiteX6" fmla="*/ 909600 w 1086133"/>
                <a:gd name="connsiteY6" fmla="*/ 24445 h 996818"/>
                <a:gd name="connsiteX7" fmla="*/ 745910 w 1086133"/>
                <a:gd name="connsiteY7" fmla="*/ 521156 h 996818"/>
                <a:gd name="connsiteX8" fmla="*/ 1086133 w 1086133"/>
                <a:gd name="connsiteY8" fmla="*/ 850090 h 996818"/>
                <a:gd name="connsiteX0" fmla="*/ 1086133 w 1086133"/>
                <a:gd name="connsiteY0" fmla="*/ 880078 h 1026806"/>
                <a:gd name="connsiteX1" fmla="*/ 700755 w 1086133"/>
                <a:gd name="connsiteY1" fmla="*/ 1025280 h 1026806"/>
                <a:gd name="connsiteX2" fmla="*/ 308466 w 1086133"/>
                <a:gd name="connsiteY2" fmla="*/ 941447 h 1026806"/>
                <a:gd name="connsiteX3" fmla="*/ 35588 w 1086133"/>
                <a:gd name="connsiteY3" fmla="*/ 716678 h 1026806"/>
                <a:gd name="connsiteX4" fmla="*/ 12972 w 1086133"/>
                <a:gd name="connsiteY4" fmla="*/ 397218 h 1026806"/>
                <a:gd name="connsiteX5" fmla="*/ 294355 w 1086133"/>
                <a:gd name="connsiteY5" fmla="*/ 110879 h 1026806"/>
                <a:gd name="connsiteX6" fmla="*/ 598410 w 1086133"/>
                <a:gd name="connsiteY6" fmla="*/ 15013 h 1026806"/>
                <a:gd name="connsiteX7" fmla="*/ 909600 w 1086133"/>
                <a:gd name="connsiteY7" fmla="*/ 54433 h 1026806"/>
                <a:gd name="connsiteX8" fmla="*/ 745910 w 1086133"/>
                <a:gd name="connsiteY8" fmla="*/ 551144 h 1026806"/>
                <a:gd name="connsiteX9" fmla="*/ 1086133 w 1086133"/>
                <a:gd name="connsiteY9" fmla="*/ 880078 h 1026806"/>
                <a:gd name="connsiteX0" fmla="*/ 1086133 w 1086133"/>
                <a:gd name="connsiteY0" fmla="*/ 869968 h 1016696"/>
                <a:gd name="connsiteX1" fmla="*/ 700755 w 1086133"/>
                <a:gd name="connsiteY1" fmla="*/ 1015170 h 1016696"/>
                <a:gd name="connsiteX2" fmla="*/ 308466 w 1086133"/>
                <a:gd name="connsiteY2" fmla="*/ 931337 h 1016696"/>
                <a:gd name="connsiteX3" fmla="*/ 35588 w 1086133"/>
                <a:gd name="connsiteY3" fmla="*/ 706568 h 1016696"/>
                <a:gd name="connsiteX4" fmla="*/ 12972 w 1086133"/>
                <a:gd name="connsiteY4" fmla="*/ 387108 h 1016696"/>
                <a:gd name="connsiteX5" fmla="*/ 294355 w 1086133"/>
                <a:gd name="connsiteY5" fmla="*/ 100769 h 1016696"/>
                <a:gd name="connsiteX6" fmla="*/ 598410 w 1086133"/>
                <a:gd name="connsiteY6" fmla="*/ 4903 h 1016696"/>
                <a:gd name="connsiteX7" fmla="*/ 818880 w 1086133"/>
                <a:gd name="connsiteY7" fmla="*/ 74273 h 1016696"/>
                <a:gd name="connsiteX8" fmla="*/ 745910 w 1086133"/>
                <a:gd name="connsiteY8" fmla="*/ 541034 h 1016696"/>
                <a:gd name="connsiteX9" fmla="*/ 1086133 w 1086133"/>
                <a:gd name="connsiteY9" fmla="*/ 869968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541034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4943 h 1016696"/>
                <a:gd name="connsiteX1" fmla="*/ 700755 w 945930"/>
                <a:gd name="connsiteY1" fmla="*/ 1015170 h 1016696"/>
                <a:gd name="connsiteX2" fmla="*/ 308466 w 945930"/>
                <a:gd name="connsiteY2" fmla="*/ 931337 h 1016696"/>
                <a:gd name="connsiteX3" fmla="*/ 35588 w 945930"/>
                <a:gd name="connsiteY3" fmla="*/ 706568 h 1016696"/>
                <a:gd name="connsiteX4" fmla="*/ 12972 w 945930"/>
                <a:gd name="connsiteY4" fmla="*/ 387108 h 1016696"/>
                <a:gd name="connsiteX5" fmla="*/ 294355 w 945930"/>
                <a:gd name="connsiteY5" fmla="*/ 100769 h 1016696"/>
                <a:gd name="connsiteX6" fmla="*/ 598410 w 945930"/>
                <a:gd name="connsiteY6" fmla="*/ 4903 h 1016696"/>
                <a:gd name="connsiteX7" fmla="*/ 818880 w 945930"/>
                <a:gd name="connsiteY7" fmla="*/ 74273 h 1016696"/>
                <a:gd name="connsiteX8" fmla="*/ 745910 w 945930"/>
                <a:gd name="connsiteY8" fmla="*/ 630882 h 1016696"/>
                <a:gd name="connsiteX9" fmla="*/ 945930 w 945930"/>
                <a:gd name="connsiteY9" fmla="*/ 884943 h 1016696"/>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1919 h 1013672"/>
                <a:gd name="connsiteX1" fmla="*/ 700755 w 945930"/>
                <a:gd name="connsiteY1" fmla="*/ 1012146 h 1013672"/>
                <a:gd name="connsiteX2" fmla="*/ 308466 w 945930"/>
                <a:gd name="connsiteY2" fmla="*/ 928313 h 1013672"/>
                <a:gd name="connsiteX3" fmla="*/ 35588 w 945930"/>
                <a:gd name="connsiteY3" fmla="*/ 703544 h 1013672"/>
                <a:gd name="connsiteX4" fmla="*/ 12972 w 945930"/>
                <a:gd name="connsiteY4" fmla="*/ 384084 h 1013672"/>
                <a:gd name="connsiteX5" fmla="*/ 294355 w 945930"/>
                <a:gd name="connsiteY5" fmla="*/ 97745 h 1013672"/>
                <a:gd name="connsiteX6" fmla="*/ 598410 w 945930"/>
                <a:gd name="connsiteY6" fmla="*/ 1879 h 1013672"/>
                <a:gd name="connsiteX7" fmla="*/ 818880 w 945930"/>
                <a:gd name="connsiteY7" fmla="*/ 71249 h 1013672"/>
                <a:gd name="connsiteX8" fmla="*/ 796343 w 945930"/>
                <a:gd name="connsiteY8" fmla="*/ 361272 h 1013672"/>
                <a:gd name="connsiteX9" fmla="*/ 745910 w 945930"/>
                <a:gd name="connsiteY9" fmla="*/ 627858 h 1013672"/>
                <a:gd name="connsiteX10" fmla="*/ 945930 w 945930"/>
                <a:gd name="connsiteY10" fmla="*/ 881919 h 1013672"/>
                <a:gd name="connsiteX0" fmla="*/ 945930 w 945930"/>
                <a:gd name="connsiteY0" fmla="*/ 880971 h 1012724"/>
                <a:gd name="connsiteX1" fmla="*/ 700755 w 945930"/>
                <a:gd name="connsiteY1" fmla="*/ 1011198 h 1012724"/>
                <a:gd name="connsiteX2" fmla="*/ 308466 w 945930"/>
                <a:gd name="connsiteY2" fmla="*/ 927365 h 1012724"/>
                <a:gd name="connsiteX3" fmla="*/ 35588 w 945930"/>
                <a:gd name="connsiteY3" fmla="*/ 702596 h 1012724"/>
                <a:gd name="connsiteX4" fmla="*/ 12972 w 945930"/>
                <a:gd name="connsiteY4" fmla="*/ 383136 h 1012724"/>
                <a:gd name="connsiteX5" fmla="*/ 294355 w 945930"/>
                <a:gd name="connsiteY5" fmla="*/ 96797 h 1012724"/>
                <a:gd name="connsiteX6" fmla="*/ 598410 w 945930"/>
                <a:gd name="connsiteY6" fmla="*/ 931 h 1012724"/>
                <a:gd name="connsiteX7" fmla="*/ 901353 w 945930"/>
                <a:gd name="connsiteY7" fmla="*/ 107737 h 1012724"/>
                <a:gd name="connsiteX8" fmla="*/ 796343 w 945930"/>
                <a:gd name="connsiteY8" fmla="*/ 360324 h 1012724"/>
                <a:gd name="connsiteX9" fmla="*/ 745910 w 945930"/>
                <a:gd name="connsiteY9" fmla="*/ 626910 h 1012724"/>
                <a:gd name="connsiteX10" fmla="*/ 945930 w 945930"/>
                <a:gd name="connsiteY10" fmla="*/ 880971 h 1012724"/>
                <a:gd name="connsiteX0" fmla="*/ 945930 w 945930"/>
                <a:gd name="connsiteY0" fmla="*/ 866236 h 997989"/>
                <a:gd name="connsiteX1" fmla="*/ 700755 w 945930"/>
                <a:gd name="connsiteY1" fmla="*/ 996463 h 997989"/>
                <a:gd name="connsiteX2" fmla="*/ 308466 w 945930"/>
                <a:gd name="connsiteY2" fmla="*/ 912630 h 997989"/>
                <a:gd name="connsiteX3" fmla="*/ 35588 w 945930"/>
                <a:gd name="connsiteY3" fmla="*/ 687861 h 997989"/>
                <a:gd name="connsiteX4" fmla="*/ 12972 w 945930"/>
                <a:gd name="connsiteY4" fmla="*/ 368401 h 997989"/>
                <a:gd name="connsiteX5" fmla="*/ 294355 w 945930"/>
                <a:gd name="connsiteY5" fmla="*/ 82062 h 997989"/>
                <a:gd name="connsiteX6" fmla="*/ 631398 w 945930"/>
                <a:gd name="connsiteY6" fmla="*/ 1171 h 997989"/>
                <a:gd name="connsiteX7" fmla="*/ 901353 w 945930"/>
                <a:gd name="connsiteY7" fmla="*/ 93002 h 997989"/>
                <a:gd name="connsiteX8" fmla="*/ 796343 w 945930"/>
                <a:gd name="connsiteY8" fmla="*/ 345589 h 997989"/>
                <a:gd name="connsiteX9" fmla="*/ 745910 w 945930"/>
                <a:gd name="connsiteY9" fmla="*/ 612175 h 997989"/>
                <a:gd name="connsiteX10" fmla="*/ 945930 w 945930"/>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24828 w 924828"/>
                <a:gd name="connsiteY0" fmla="*/ 866236 h 997989"/>
                <a:gd name="connsiteX1" fmla="*/ 679653 w 924828"/>
                <a:gd name="connsiteY1" fmla="*/ 996463 h 997989"/>
                <a:gd name="connsiteX2" fmla="*/ 287364 w 924828"/>
                <a:gd name="connsiteY2" fmla="*/ 912630 h 997989"/>
                <a:gd name="connsiteX3" fmla="*/ 14486 w 924828"/>
                <a:gd name="connsiteY3" fmla="*/ 687861 h 997989"/>
                <a:gd name="connsiteX4" fmla="*/ 41353 w 924828"/>
                <a:gd name="connsiteY4" fmla="*/ 345939 h 997989"/>
                <a:gd name="connsiteX5" fmla="*/ 273253 w 924828"/>
                <a:gd name="connsiteY5" fmla="*/ 82062 h 997989"/>
                <a:gd name="connsiteX6" fmla="*/ 610296 w 924828"/>
                <a:gd name="connsiteY6" fmla="*/ 1171 h 997989"/>
                <a:gd name="connsiteX7" fmla="*/ 880251 w 924828"/>
                <a:gd name="connsiteY7" fmla="*/ 93002 h 997989"/>
                <a:gd name="connsiteX8" fmla="*/ 775241 w 924828"/>
                <a:gd name="connsiteY8" fmla="*/ 345589 h 997989"/>
                <a:gd name="connsiteX9" fmla="*/ 724808 w 924828"/>
                <a:gd name="connsiteY9" fmla="*/ 612175 h 997989"/>
                <a:gd name="connsiteX10" fmla="*/ 924828 w 924828"/>
                <a:gd name="connsiteY10" fmla="*/ 866236 h 997989"/>
                <a:gd name="connsiteX0" fmla="*/ 935892 w 935892"/>
                <a:gd name="connsiteY0" fmla="*/ 866236 h 997989"/>
                <a:gd name="connsiteX1" fmla="*/ 690717 w 935892"/>
                <a:gd name="connsiteY1" fmla="*/ 996463 h 997989"/>
                <a:gd name="connsiteX2" fmla="*/ 298428 w 935892"/>
                <a:gd name="connsiteY2" fmla="*/ 912630 h 997989"/>
                <a:gd name="connsiteX3" fmla="*/ 25550 w 935892"/>
                <a:gd name="connsiteY3" fmla="*/ 687861 h 997989"/>
                <a:gd name="connsiteX4" fmla="*/ 19427 w 935892"/>
                <a:gd name="connsiteY4" fmla="*/ 345939 h 997989"/>
                <a:gd name="connsiteX5" fmla="*/ 284317 w 935892"/>
                <a:gd name="connsiteY5" fmla="*/ 82062 h 997989"/>
                <a:gd name="connsiteX6" fmla="*/ 621360 w 935892"/>
                <a:gd name="connsiteY6" fmla="*/ 1171 h 997989"/>
                <a:gd name="connsiteX7" fmla="*/ 891315 w 935892"/>
                <a:gd name="connsiteY7" fmla="*/ 93002 h 997989"/>
                <a:gd name="connsiteX8" fmla="*/ 786305 w 935892"/>
                <a:gd name="connsiteY8" fmla="*/ 345589 h 997989"/>
                <a:gd name="connsiteX9" fmla="*/ 735872 w 935892"/>
                <a:gd name="connsiteY9" fmla="*/ 612175 h 997989"/>
                <a:gd name="connsiteX10" fmla="*/ 935892 w 935892"/>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949384 w 949384"/>
                <a:gd name="connsiteY0" fmla="*/ 866236 h 997989"/>
                <a:gd name="connsiteX1" fmla="*/ 704209 w 949384"/>
                <a:gd name="connsiteY1" fmla="*/ 996463 h 997989"/>
                <a:gd name="connsiteX2" fmla="*/ 311920 w 949384"/>
                <a:gd name="connsiteY2" fmla="*/ 912630 h 997989"/>
                <a:gd name="connsiteX3" fmla="*/ 39042 w 949384"/>
                <a:gd name="connsiteY3" fmla="*/ 687861 h 997989"/>
                <a:gd name="connsiteX4" fmla="*/ 32919 w 949384"/>
                <a:gd name="connsiteY4" fmla="*/ 345939 h 997989"/>
                <a:gd name="connsiteX5" fmla="*/ 297809 w 949384"/>
                <a:gd name="connsiteY5" fmla="*/ 82062 h 997989"/>
                <a:gd name="connsiteX6" fmla="*/ 634852 w 949384"/>
                <a:gd name="connsiteY6" fmla="*/ 1171 h 997989"/>
                <a:gd name="connsiteX7" fmla="*/ 904807 w 949384"/>
                <a:gd name="connsiteY7" fmla="*/ 93002 h 997989"/>
                <a:gd name="connsiteX8" fmla="*/ 799797 w 949384"/>
                <a:gd name="connsiteY8" fmla="*/ 345589 h 997989"/>
                <a:gd name="connsiteX9" fmla="*/ 749364 w 949384"/>
                <a:gd name="connsiteY9" fmla="*/ 612175 h 997989"/>
                <a:gd name="connsiteX10" fmla="*/ 949384 w 949384"/>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97989"/>
                <a:gd name="connsiteX1" fmla="*/ 704209 w 911428"/>
                <a:gd name="connsiteY1" fmla="*/ 996463 h 997989"/>
                <a:gd name="connsiteX2" fmla="*/ 311920 w 911428"/>
                <a:gd name="connsiteY2" fmla="*/ 912630 h 997989"/>
                <a:gd name="connsiteX3" fmla="*/ 39042 w 911428"/>
                <a:gd name="connsiteY3" fmla="*/ 687861 h 997989"/>
                <a:gd name="connsiteX4" fmla="*/ 32919 w 911428"/>
                <a:gd name="connsiteY4" fmla="*/ 345939 h 997989"/>
                <a:gd name="connsiteX5" fmla="*/ 297809 w 911428"/>
                <a:gd name="connsiteY5" fmla="*/ 82062 h 997989"/>
                <a:gd name="connsiteX6" fmla="*/ 634852 w 911428"/>
                <a:gd name="connsiteY6" fmla="*/ 1171 h 997989"/>
                <a:gd name="connsiteX7" fmla="*/ 904807 w 911428"/>
                <a:gd name="connsiteY7" fmla="*/ 93002 h 997989"/>
                <a:gd name="connsiteX8" fmla="*/ 799797 w 911428"/>
                <a:gd name="connsiteY8" fmla="*/ 345589 h 997989"/>
                <a:gd name="connsiteX9" fmla="*/ 749364 w 911428"/>
                <a:gd name="connsiteY9" fmla="*/ 612175 h 997989"/>
                <a:gd name="connsiteX10" fmla="*/ 866912 w 911428"/>
                <a:gd name="connsiteY10" fmla="*/ 866236 h 997989"/>
                <a:gd name="connsiteX0" fmla="*/ 866912 w 911428"/>
                <a:gd name="connsiteY0" fmla="*/ 866236 h 969320"/>
                <a:gd name="connsiteX1" fmla="*/ 654726 w 911428"/>
                <a:gd name="connsiteY1" fmla="*/ 966513 h 969320"/>
                <a:gd name="connsiteX2" fmla="*/ 311920 w 911428"/>
                <a:gd name="connsiteY2" fmla="*/ 912630 h 969320"/>
                <a:gd name="connsiteX3" fmla="*/ 39042 w 911428"/>
                <a:gd name="connsiteY3" fmla="*/ 687861 h 969320"/>
                <a:gd name="connsiteX4" fmla="*/ 32919 w 911428"/>
                <a:gd name="connsiteY4" fmla="*/ 345939 h 969320"/>
                <a:gd name="connsiteX5" fmla="*/ 297809 w 911428"/>
                <a:gd name="connsiteY5" fmla="*/ 82062 h 969320"/>
                <a:gd name="connsiteX6" fmla="*/ 634852 w 911428"/>
                <a:gd name="connsiteY6" fmla="*/ 1171 h 969320"/>
                <a:gd name="connsiteX7" fmla="*/ 904807 w 911428"/>
                <a:gd name="connsiteY7" fmla="*/ 93002 h 969320"/>
                <a:gd name="connsiteX8" fmla="*/ 799797 w 911428"/>
                <a:gd name="connsiteY8" fmla="*/ 345589 h 969320"/>
                <a:gd name="connsiteX9" fmla="*/ 749364 w 911428"/>
                <a:gd name="connsiteY9" fmla="*/ 612175 h 969320"/>
                <a:gd name="connsiteX10" fmla="*/ 866912 w 911428"/>
                <a:gd name="connsiteY10" fmla="*/ 866236 h 969320"/>
                <a:gd name="connsiteX0" fmla="*/ 866912 w 922712"/>
                <a:gd name="connsiteY0" fmla="*/ 866001 h 969085"/>
                <a:gd name="connsiteX1" fmla="*/ 654726 w 922712"/>
                <a:gd name="connsiteY1" fmla="*/ 966278 h 969085"/>
                <a:gd name="connsiteX2" fmla="*/ 311920 w 922712"/>
                <a:gd name="connsiteY2" fmla="*/ 912395 h 969085"/>
                <a:gd name="connsiteX3" fmla="*/ 39042 w 922712"/>
                <a:gd name="connsiteY3" fmla="*/ 687626 h 969085"/>
                <a:gd name="connsiteX4" fmla="*/ 32919 w 922712"/>
                <a:gd name="connsiteY4" fmla="*/ 345704 h 969085"/>
                <a:gd name="connsiteX5" fmla="*/ 297809 w 922712"/>
                <a:gd name="connsiteY5" fmla="*/ 81827 h 969085"/>
                <a:gd name="connsiteX6" fmla="*/ 634852 w 922712"/>
                <a:gd name="connsiteY6" fmla="*/ 936 h 969085"/>
                <a:gd name="connsiteX7" fmla="*/ 904807 w 922712"/>
                <a:gd name="connsiteY7" fmla="*/ 92767 h 969085"/>
                <a:gd name="connsiteX8" fmla="*/ 890518 w 922712"/>
                <a:gd name="connsiteY8" fmla="*/ 233044 h 969085"/>
                <a:gd name="connsiteX9" fmla="*/ 799797 w 922712"/>
                <a:gd name="connsiteY9" fmla="*/ 345354 h 969085"/>
                <a:gd name="connsiteX10" fmla="*/ 749364 w 922712"/>
                <a:gd name="connsiteY10" fmla="*/ 611940 h 969085"/>
                <a:gd name="connsiteX11" fmla="*/ 866912 w 922712"/>
                <a:gd name="connsiteY11" fmla="*/ 866001 h 969085"/>
                <a:gd name="connsiteX0" fmla="*/ 866912 w 922712"/>
                <a:gd name="connsiteY0" fmla="*/ 843959 h 947043"/>
                <a:gd name="connsiteX1" fmla="*/ 654726 w 922712"/>
                <a:gd name="connsiteY1" fmla="*/ 944236 h 947043"/>
                <a:gd name="connsiteX2" fmla="*/ 311920 w 922712"/>
                <a:gd name="connsiteY2" fmla="*/ 890353 h 947043"/>
                <a:gd name="connsiteX3" fmla="*/ 39042 w 922712"/>
                <a:gd name="connsiteY3" fmla="*/ 665584 h 947043"/>
                <a:gd name="connsiteX4" fmla="*/ 32919 w 922712"/>
                <a:gd name="connsiteY4" fmla="*/ 323662 h 947043"/>
                <a:gd name="connsiteX5" fmla="*/ 297809 w 922712"/>
                <a:gd name="connsiteY5" fmla="*/ 59785 h 947043"/>
                <a:gd name="connsiteX6" fmla="*/ 651347 w 922712"/>
                <a:gd name="connsiteY6" fmla="*/ 1356 h 947043"/>
                <a:gd name="connsiteX7" fmla="*/ 904807 w 922712"/>
                <a:gd name="connsiteY7" fmla="*/ 70725 h 947043"/>
                <a:gd name="connsiteX8" fmla="*/ 890518 w 922712"/>
                <a:gd name="connsiteY8" fmla="*/ 211002 h 947043"/>
                <a:gd name="connsiteX9" fmla="*/ 799797 w 922712"/>
                <a:gd name="connsiteY9" fmla="*/ 323312 h 947043"/>
                <a:gd name="connsiteX10" fmla="*/ 749364 w 922712"/>
                <a:gd name="connsiteY10" fmla="*/ 589898 h 947043"/>
                <a:gd name="connsiteX11" fmla="*/ 866912 w 922712"/>
                <a:gd name="connsiteY11" fmla="*/ 843959 h 947043"/>
                <a:gd name="connsiteX0" fmla="*/ 866912 w 922712"/>
                <a:gd name="connsiteY0" fmla="*/ 858621 h 961705"/>
                <a:gd name="connsiteX1" fmla="*/ 654726 w 922712"/>
                <a:gd name="connsiteY1" fmla="*/ 958898 h 961705"/>
                <a:gd name="connsiteX2" fmla="*/ 311920 w 922712"/>
                <a:gd name="connsiteY2" fmla="*/ 905015 h 961705"/>
                <a:gd name="connsiteX3" fmla="*/ 39042 w 922712"/>
                <a:gd name="connsiteY3" fmla="*/ 680246 h 961705"/>
                <a:gd name="connsiteX4" fmla="*/ 32919 w 922712"/>
                <a:gd name="connsiteY4" fmla="*/ 338324 h 961705"/>
                <a:gd name="connsiteX5" fmla="*/ 297809 w 922712"/>
                <a:gd name="connsiteY5" fmla="*/ 74447 h 961705"/>
                <a:gd name="connsiteX6" fmla="*/ 568875 w 922712"/>
                <a:gd name="connsiteY6" fmla="*/ 1043 h 961705"/>
                <a:gd name="connsiteX7" fmla="*/ 904807 w 922712"/>
                <a:gd name="connsiteY7" fmla="*/ 85387 h 961705"/>
                <a:gd name="connsiteX8" fmla="*/ 890518 w 922712"/>
                <a:gd name="connsiteY8" fmla="*/ 225664 h 961705"/>
                <a:gd name="connsiteX9" fmla="*/ 799797 w 922712"/>
                <a:gd name="connsiteY9" fmla="*/ 337974 h 961705"/>
                <a:gd name="connsiteX10" fmla="*/ 749364 w 922712"/>
                <a:gd name="connsiteY10" fmla="*/ 604560 h 961705"/>
                <a:gd name="connsiteX11" fmla="*/ 866912 w 922712"/>
                <a:gd name="connsiteY11" fmla="*/ 858621 h 961705"/>
                <a:gd name="connsiteX0" fmla="*/ 866912 w 912474"/>
                <a:gd name="connsiteY0" fmla="*/ 859020 h 962104"/>
                <a:gd name="connsiteX1" fmla="*/ 654726 w 912474"/>
                <a:gd name="connsiteY1" fmla="*/ 959297 h 962104"/>
                <a:gd name="connsiteX2" fmla="*/ 311920 w 912474"/>
                <a:gd name="connsiteY2" fmla="*/ 905414 h 962104"/>
                <a:gd name="connsiteX3" fmla="*/ 39042 w 912474"/>
                <a:gd name="connsiteY3" fmla="*/ 680645 h 962104"/>
                <a:gd name="connsiteX4" fmla="*/ 32919 w 912474"/>
                <a:gd name="connsiteY4" fmla="*/ 338723 h 962104"/>
                <a:gd name="connsiteX5" fmla="*/ 297809 w 912474"/>
                <a:gd name="connsiteY5" fmla="*/ 74846 h 962104"/>
                <a:gd name="connsiteX6" fmla="*/ 568875 w 912474"/>
                <a:gd name="connsiteY6" fmla="*/ 1442 h 962104"/>
                <a:gd name="connsiteX7" fmla="*/ 904807 w 912474"/>
                <a:gd name="connsiteY7" fmla="*/ 85786 h 962104"/>
                <a:gd name="connsiteX8" fmla="*/ 799797 w 912474"/>
                <a:gd name="connsiteY8" fmla="*/ 338373 h 962104"/>
                <a:gd name="connsiteX9" fmla="*/ 749364 w 912474"/>
                <a:gd name="connsiteY9" fmla="*/ 604959 h 962104"/>
                <a:gd name="connsiteX10" fmla="*/ 866912 w 912474"/>
                <a:gd name="connsiteY10" fmla="*/ 859020 h 962104"/>
                <a:gd name="connsiteX0" fmla="*/ 866912 w 912474"/>
                <a:gd name="connsiteY0" fmla="*/ 861538 h 964622"/>
                <a:gd name="connsiteX1" fmla="*/ 654726 w 912474"/>
                <a:gd name="connsiteY1" fmla="*/ 961815 h 964622"/>
                <a:gd name="connsiteX2" fmla="*/ 311920 w 912474"/>
                <a:gd name="connsiteY2" fmla="*/ 907932 h 964622"/>
                <a:gd name="connsiteX3" fmla="*/ 39042 w 912474"/>
                <a:gd name="connsiteY3" fmla="*/ 683163 h 964622"/>
                <a:gd name="connsiteX4" fmla="*/ 32919 w 912474"/>
                <a:gd name="connsiteY4" fmla="*/ 341241 h 964622"/>
                <a:gd name="connsiteX5" fmla="*/ 297809 w 912474"/>
                <a:gd name="connsiteY5" fmla="*/ 77364 h 964622"/>
                <a:gd name="connsiteX6" fmla="*/ 568875 w 912474"/>
                <a:gd name="connsiteY6" fmla="*/ 3960 h 964622"/>
                <a:gd name="connsiteX7" fmla="*/ 904807 w 912474"/>
                <a:gd name="connsiteY7" fmla="*/ 88304 h 964622"/>
                <a:gd name="connsiteX8" fmla="*/ 799797 w 912474"/>
                <a:gd name="connsiteY8" fmla="*/ 340891 h 964622"/>
                <a:gd name="connsiteX9" fmla="*/ 749364 w 912474"/>
                <a:gd name="connsiteY9" fmla="*/ 607477 h 964622"/>
                <a:gd name="connsiteX10" fmla="*/ 866912 w 912474"/>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607477 h 964622"/>
                <a:gd name="connsiteX10" fmla="*/ 866912 w 943348"/>
                <a:gd name="connsiteY10" fmla="*/ 861538 h 964622"/>
                <a:gd name="connsiteX0" fmla="*/ 866912 w 943348"/>
                <a:gd name="connsiteY0" fmla="*/ 861538 h 964622"/>
                <a:gd name="connsiteX1" fmla="*/ 654726 w 943348"/>
                <a:gd name="connsiteY1" fmla="*/ 961815 h 964622"/>
                <a:gd name="connsiteX2" fmla="*/ 311920 w 943348"/>
                <a:gd name="connsiteY2" fmla="*/ 907932 h 964622"/>
                <a:gd name="connsiteX3" fmla="*/ 39042 w 943348"/>
                <a:gd name="connsiteY3" fmla="*/ 683163 h 964622"/>
                <a:gd name="connsiteX4" fmla="*/ 32919 w 943348"/>
                <a:gd name="connsiteY4" fmla="*/ 341241 h 964622"/>
                <a:gd name="connsiteX5" fmla="*/ 297809 w 943348"/>
                <a:gd name="connsiteY5" fmla="*/ 77364 h 964622"/>
                <a:gd name="connsiteX6" fmla="*/ 568875 w 943348"/>
                <a:gd name="connsiteY6" fmla="*/ 3960 h 964622"/>
                <a:gd name="connsiteX7" fmla="*/ 904807 w 943348"/>
                <a:gd name="connsiteY7" fmla="*/ 88304 h 964622"/>
                <a:gd name="connsiteX8" fmla="*/ 799797 w 943348"/>
                <a:gd name="connsiteY8" fmla="*/ 340891 h 964622"/>
                <a:gd name="connsiteX9" fmla="*/ 749364 w 943348"/>
                <a:gd name="connsiteY9" fmla="*/ 585015 h 964622"/>
                <a:gd name="connsiteX10" fmla="*/ 866912 w 943348"/>
                <a:gd name="connsiteY10" fmla="*/ 861538 h 964622"/>
                <a:gd name="connsiteX0" fmla="*/ 866912 w 934777"/>
                <a:gd name="connsiteY0" fmla="*/ 861538 h 964622"/>
                <a:gd name="connsiteX1" fmla="*/ 654726 w 934777"/>
                <a:gd name="connsiteY1" fmla="*/ 961815 h 964622"/>
                <a:gd name="connsiteX2" fmla="*/ 311920 w 934777"/>
                <a:gd name="connsiteY2" fmla="*/ 907932 h 964622"/>
                <a:gd name="connsiteX3" fmla="*/ 39042 w 934777"/>
                <a:gd name="connsiteY3" fmla="*/ 683163 h 964622"/>
                <a:gd name="connsiteX4" fmla="*/ 32919 w 934777"/>
                <a:gd name="connsiteY4" fmla="*/ 341241 h 964622"/>
                <a:gd name="connsiteX5" fmla="*/ 297809 w 934777"/>
                <a:gd name="connsiteY5" fmla="*/ 77364 h 964622"/>
                <a:gd name="connsiteX6" fmla="*/ 568875 w 934777"/>
                <a:gd name="connsiteY6" fmla="*/ 3960 h 964622"/>
                <a:gd name="connsiteX7" fmla="*/ 904807 w 934777"/>
                <a:gd name="connsiteY7" fmla="*/ 88304 h 964622"/>
                <a:gd name="connsiteX8" fmla="*/ 717325 w 934777"/>
                <a:gd name="connsiteY8" fmla="*/ 423252 h 964622"/>
                <a:gd name="connsiteX9" fmla="*/ 749364 w 934777"/>
                <a:gd name="connsiteY9" fmla="*/ 585015 h 964622"/>
                <a:gd name="connsiteX10" fmla="*/ 866912 w 934777"/>
                <a:gd name="connsiteY10" fmla="*/ 861538 h 964622"/>
                <a:gd name="connsiteX0" fmla="*/ 866912 w 908207"/>
                <a:gd name="connsiteY0" fmla="*/ 861538 h 964622"/>
                <a:gd name="connsiteX1" fmla="*/ 654726 w 908207"/>
                <a:gd name="connsiteY1" fmla="*/ 961815 h 964622"/>
                <a:gd name="connsiteX2" fmla="*/ 311920 w 908207"/>
                <a:gd name="connsiteY2" fmla="*/ 907932 h 964622"/>
                <a:gd name="connsiteX3" fmla="*/ 39042 w 908207"/>
                <a:gd name="connsiteY3" fmla="*/ 683163 h 964622"/>
                <a:gd name="connsiteX4" fmla="*/ 32919 w 908207"/>
                <a:gd name="connsiteY4" fmla="*/ 341241 h 964622"/>
                <a:gd name="connsiteX5" fmla="*/ 297809 w 908207"/>
                <a:gd name="connsiteY5" fmla="*/ 77364 h 964622"/>
                <a:gd name="connsiteX6" fmla="*/ 568875 w 908207"/>
                <a:gd name="connsiteY6" fmla="*/ 3960 h 964622"/>
                <a:gd name="connsiteX7" fmla="*/ 904807 w 908207"/>
                <a:gd name="connsiteY7" fmla="*/ 88304 h 964622"/>
                <a:gd name="connsiteX8" fmla="*/ 749364 w 908207"/>
                <a:gd name="connsiteY8" fmla="*/ 585015 h 964622"/>
                <a:gd name="connsiteX9" fmla="*/ 866912 w 908207"/>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7376"/>
                <a:gd name="connsiteY0" fmla="*/ 861538 h 964622"/>
                <a:gd name="connsiteX1" fmla="*/ 654726 w 907376"/>
                <a:gd name="connsiteY1" fmla="*/ 961815 h 964622"/>
                <a:gd name="connsiteX2" fmla="*/ 311920 w 907376"/>
                <a:gd name="connsiteY2" fmla="*/ 907932 h 964622"/>
                <a:gd name="connsiteX3" fmla="*/ 39042 w 907376"/>
                <a:gd name="connsiteY3" fmla="*/ 683163 h 964622"/>
                <a:gd name="connsiteX4" fmla="*/ 32919 w 907376"/>
                <a:gd name="connsiteY4" fmla="*/ 341241 h 964622"/>
                <a:gd name="connsiteX5" fmla="*/ 297809 w 907376"/>
                <a:gd name="connsiteY5" fmla="*/ 77364 h 964622"/>
                <a:gd name="connsiteX6" fmla="*/ 568875 w 907376"/>
                <a:gd name="connsiteY6" fmla="*/ 3960 h 964622"/>
                <a:gd name="connsiteX7" fmla="*/ 904807 w 907376"/>
                <a:gd name="connsiteY7" fmla="*/ 88304 h 964622"/>
                <a:gd name="connsiteX8" fmla="*/ 749364 w 907376"/>
                <a:gd name="connsiteY8" fmla="*/ 585015 h 964622"/>
                <a:gd name="connsiteX9" fmla="*/ 866912 w 907376"/>
                <a:gd name="connsiteY9" fmla="*/ 861538 h 964622"/>
                <a:gd name="connsiteX0" fmla="*/ 866912 w 909155"/>
                <a:gd name="connsiteY0" fmla="*/ 861538 h 964622"/>
                <a:gd name="connsiteX1" fmla="*/ 654726 w 909155"/>
                <a:gd name="connsiteY1" fmla="*/ 961815 h 964622"/>
                <a:gd name="connsiteX2" fmla="*/ 311920 w 909155"/>
                <a:gd name="connsiteY2" fmla="*/ 907932 h 964622"/>
                <a:gd name="connsiteX3" fmla="*/ 39042 w 909155"/>
                <a:gd name="connsiteY3" fmla="*/ 683163 h 964622"/>
                <a:gd name="connsiteX4" fmla="*/ 32919 w 909155"/>
                <a:gd name="connsiteY4" fmla="*/ 341241 h 964622"/>
                <a:gd name="connsiteX5" fmla="*/ 297809 w 909155"/>
                <a:gd name="connsiteY5" fmla="*/ 77364 h 964622"/>
                <a:gd name="connsiteX6" fmla="*/ 568875 w 909155"/>
                <a:gd name="connsiteY6" fmla="*/ 3960 h 964622"/>
                <a:gd name="connsiteX7" fmla="*/ 904807 w 909155"/>
                <a:gd name="connsiteY7" fmla="*/ 88304 h 964622"/>
                <a:gd name="connsiteX8" fmla="*/ 856579 w 909155"/>
                <a:gd name="connsiteY8" fmla="*/ 629939 h 964622"/>
                <a:gd name="connsiteX9" fmla="*/ 866912 w 909155"/>
                <a:gd name="connsiteY9" fmla="*/ 861538 h 964622"/>
                <a:gd name="connsiteX0" fmla="*/ 866912 w 1039111"/>
                <a:gd name="connsiteY0" fmla="*/ 857982 h 961066"/>
                <a:gd name="connsiteX1" fmla="*/ 654726 w 1039111"/>
                <a:gd name="connsiteY1" fmla="*/ 958259 h 961066"/>
                <a:gd name="connsiteX2" fmla="*/ 311920 w 1039111"/>
                <a:gd name="connsiteY2" fmla="*/ 904376 h 961066"/>
                <a:gd name="connsiteX3" fmla="*/ 39042 w 1039111"/>
                <a:gd name="connsiteY3" fmla="*/ 679607 h 961066"/>
                <a:gd name="connsiteX4" fmla="*/ 32919 w 1039111"/>
                <a:gd name="connsiteY4" fmla="*/ 337685 h 961066"/>
                <a:gd name="connsiteX5" fmla="*/ 297809 w 1039111"/>
                <a:gd name="connsiteY5" fmla="*/ 73808 h 961066"/>
                <a:gd name="connsiteX6" fmla="*/ 568875 w 1039111"/>
                <a:gd name="connsiteY6" fmla="*/ 404 h 961066"/>
                <a:gd name="connsiteX7" fmla="*/ 1036763 w 1039111"/>
                <a:gd name="connsiteY7" fmla="*/ 241983 h 961066"/>
                <a:gd name="connsiteX8" fmla="*/ 856579 w 1039111"/>
                <a:gd name="connsiteY8" fmla="*/ 626383 h 961066"/>
                <a:gd name="connsiteX9" fmla="*/ 866912 w 1039111"/>
                <a:gd name="connsiteY9" fmla="*/ 857982 h 96106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297809 w 1039111"/>
                <a:gd name="connsiteY5" fmla="*/ 43948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28122 h 931206"/>
                <a:gd name="connsiteX1" fmla="*/ 654726 w 1039111"/>
                <a:gd name="connsiteY1" fmla="*/ 928399 h 931206"/>
                <a:gd name="connsiteX2" fmla="*/ 311920 w 1039111"/>
                <a:gd name="connsiteY2" fmla="*/ 874516 h 931206"/>
                <a:gd name="connsiteX3" fmla="*/ 39042 w 1039111"/>
                <a:gd name="connsiteY3" fmla="*/ 649747 h 931206"/>
                <a:gd name="connsiteX4" fmla="*/ 32919 w 1039111"/>
                <a:gd name="connsiteY4" fmla="*/ 307825 h 931206"/>
                <a:gd name="connsiteX5" fmla="*/ 314304 w 1039111"/>
                <a:gd name="connsiteY5" fmla="*/ 66410 h 931206"/>
                <a:gd name="connsiteX6" fmla="*/ 684336 w 1039111"/>
                <a:gd name="connsiteY6" fmla="*/ 493 h 931206"/>
                <a:gd name="connsiteX7" fmla="*/ 1036763 w 1039111"/>
                <a:gd name="connsiteY7" fmla="*/ 212123 h 931206"/>
                <a:gd name="connsiteX8" fmla="*/ 856579 w 1039111"/>
                <a:gd name="connsiteY8" fmla="*/ 596523 h 931206"/>
                <a:gd name="connsiteX9" fmla="*/ 866912 w 1039111"/>
                <a:gd name="connsiteY9" fmla="*/ 828122 h 931206"/>
                <a:gd name="connsiteX0" fmla="*/ 866912 w 1039111"/>
                <a:gd name="connsiteY0" fmla="*/ 857981 h 961065"/>
                <a:gd name="connsiteX1" fmla="*/ 654726 w 1039111"/>
                <a:gd name="connsiteY1" fmla="*/ 958258 h 961065"/>
                <a:gd name="connsiteX2" fmla="*/ 311920 w 1039111"/>
                <a:gd name="connsiteY2" fmla="*/ 904375 h 961065"/>
                <a:gd name="connsiteX3" fmla="*/ 39042 w 1039111"/>
                <a:gd name="connsiteY3" fmla="*/ 679606 h 961065"/>
                <a:gd name="connsiteX4" fmla="*/ 32919 w 1039111"/>
                <a:gd name="connsiteY4" fmla="*/ 337684 h 961065"/>
                <a:gd name="connsiteX5" fmla="*/ 314304 w 1039111"/>
                <a:gd name="connsiteY5" fmla="*/ 96269 h 961065"/>
                <a:gd name="connsiteX6" fmla="*/ 684336 w 1039111"/>
                <a:gd name="connsiteY6" fmla="*/ 403 h 961065"/>
                <a:gd name="connsiteX7" fmla="*/ 1036763 w 1039111"/>
                <a:gd name="connsiteY7" fmla="*/ 241982 h 961065"/>
                <a:gd name="connsiteX8" fmla="*/ 856579 w 1039111"/>
                <a:gd name="connsiteY8" fmla="*/ 626382 h 961065"/>
                <a:gd name="connsiteX9" fmla="*/ 866912 w 1039111"/>
                <a:gd name="connsiteY9" fmla="*/ 857981 h 961065"/>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1754 h 964838"/>
                <a:gd name="connsiteX1" fmla="*/ 654726 w 1039111"/>
                <a:gd name="connsiteY1" fmla="*/ 962031 h 964838"/>
                <a:gd name="connsiteX2" fmla="*/ 311920 w 1039111"/>
                <a:gd name="connsiteY2" fmla="*/ 908148 h 964838"/>
                <a:gd name="connsiteX3" fmla="*/ 39042 w 1039111"/>
                <a:gd name="connsiteY3" fmla="*/ 683379 h 964838"/>
                <a:gd name="connsiteX4" fmla="*/ 32919 w 1039111"/>
                <a:gd name="connsiteY4" fmla="*/ 341457 h 964838"/>
                <a:gd name="connsiteX5" fmla="*/ 314304 w 1039111"/>
                <a:gd name="connsiteY5" fmla="*/ 100042 h 964838"/>
                <a:gd name="connsiteX6" fmla="*/ 684336 w 1039111"/>
                <a:gd name="connsiteY6" fmla="*/ 4176 h 964838"/>
                <a:gd name="connsiteX7" fmla="*/ 1036763 w 1039111"/>
                <a:gd name="connsiteY7" fmla="*/ 245755 h 964838"/>
                <a:gd name="connsiteX8" fmla="*/ 856579 w 1039111"/>
                <a:gd name="connsiteY8" fmla="*/ 630155 h 964838"/>
                <a:gd name="connsiteX9" fmla="*/ 866912 w 1039111"/>
                <a:gd name="connsiteY9" fmla="*/ 861754 h 964838"/>
                <a:gd name="connsiteX0" fmla="*/ 866912 w 1039111"/>
                <a:gd name="connsiteY0" fmla="*/ 864167 h 967251"/>
                <a:gd name="connsiteX1" fmla="*/ 654726 w 1039111"/>
                <a:gd name="connsiteY1" fmla="*/ 964444 h 967251"/>
                <a:gd name="connsiteX2" fmla="*/ 311920 w 1039111"/>
                <a:gd name="connsiteY2" fmla="*/ 910561 h 967251"/>
                <a:gd name="connsiteX3" fmla="*/ 39042 w 1039111"/>
                <a:gd name="connsiteY3" fmla="*/ 685792 h 967251"/>
                <a:gd name="connsiteX4" fmla="*/ 32919 w 1039111"/>
                <a:gd name="connsiteY4" fmla="*/ 343870 h 967251"/>
                <a:gd name="connsiteX5" fmla="*/ 273068 w 1039111"/>
                <a:gd name="connsiteY5" fmla="*/ 72506 h 967251"/>
                <a:gd name="connsiteX6" fmla="*/ 684336 w 1039111"/>
                <a:gd name="connsiteY6" fmla="*/ 6589 h 967251"/>
                <a:gd name="connsiteX7" fmla="*/ 1036763 w 1039111"/>
                <a:gd name="connsiteY7" fmla="*/ 248168 h 967251"/>
                <a:gd name="connsiteX8" fmla="*/ 856579 w 1039111"/>
                <a:gd name="connsiteY8" fmla="*/ 632568 h 967251"/>
                <a:gd name="connsiteX9" fmla="*/ 866912 w 1039111"/>
                <a:gd name="connsiteY9" fmla="*/ 864167 h 967251"/>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866912 w 1039111"/>
                <a:gd name="connsiteY0" fmla="*/ 882202 h 985286"/>
                <a:gd name="connsiteX1" fmla="*/ 654726 w 1039111"/>
                <a:gd name="connsiteY1" fmla="*/ 982479 h 985286"/>
                <a:gd name="connsiteX2" fmla="*/ 311920 w 1039111"/>
                <a:gd name="connsiteY2" fmla="*/ 928596 h 985286"/>
                <a:gd name="connsiteX3" fmla="*/ 39042 w 1039111"/>
                <a:gd name="connsiteY3" fmla="*/ 703827 h 985286"/>
                <a:gd name="connsiteX4" fmla="*/ 32919 w 1039111"/>
                <a:gd name="connsiteY4" fmla="*/ 361905 h 985286"/>
                <a:gd name="connsiteX5" fmla="*/ 273068 w 1039111"/>
                <a:gd name="connsiteY5" fmla="*/ 90541 h 985286"/>
                <a:gd name="connsiteX6" fmla="*/ 684336 w 1039111"/>
                <a:gd name="connsiteY6" fmla="*/ 24624 h 985286"/>
                <a:gd name="connsiteX7" fmla="*/ 1036763 w 1039111"/>
                <a:gd name="connsiteY7" fmla="*/ 266203 h 985286"/>
                <a:gd name="connsiteX8" fmla="*/ 856579 w 1039111"/>
                <a:gd name="connsiteY8" fmla="*/ 650603 h 985286"/>
                <a:gd name="connsiteX9" fmla="*/ 866912 w 1039111"/>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1008 w 1083207"/>
                <a:gd name="connsiteY0" fmla="*/ 882202 h 985286"/>
                <a:gd name="connsiteX1" fmla="*/ 698822 w 1083207"/>
                <a:gd name="connsiteY1" fmla="*/ 982479 h 985286"/>
                <a:gd name="connsiteX2" fmla="*/ 356016 w 1083207"/>
                <a:gd name="connsiteY2" fmla="*/ 928596 h 985286"/>
                <a:gd name="connsiteX3" fmla="*/ 83138 w 1083207"/>
                <a:gd name="connsiteY3" fmla="*/ 703827 h 985286"/>
                <a:gd name="connsiteX4" fmla="*/ 19285 w 1083207"/>
                <a:gd name="connsiteY4" fmla="*/ 406830 h 985286"/>
                <a:gd name="connsiteX5" fmla="*/ 317164 w 1083207"/>
                <a:gd name="connsiteY5" fmla="*/ 90541 h 985286"/>
                <a:gd name="connsiteX6" fmla="*/ 728432 w 1083207"/>
                <a:gd name="connsiteY6" fmla="*/ 24624 h 985286"/>
                <a:gd name="connsiteX7" fmla="*/ 1080859 w 1083207"/>
                <a:gd name="connsiteY7" fmla="*/ 266203 h 985286"/>
                <a:gd name="connsiteX8" fmla="*/ 900675 w 1083207"/>
                <a:gd name="connsiteY8" fmla="*/ 650603 h 985286"/>
                <a:gd name="connsiteX9" fmla="*/ 911008 w 1083207"/>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914455 w 1086654"/>
                <a:gd name="connsiteY0" fmla="*/ 882202 h 985286"/>
                <a:gd name="connsiteX1" fmla="*/ 702269 w 1086654"/>
                <a:gd name="connsiteY1" fmla="*/ 982479 h 985286"/>
                <a:gd name="connsiteX2" fmla="*/ 359463 w 1086654"/>
                <a:gd name="connsiteY2" fmla="*/ 928596 h 985286"/>
                <a:gd name="connsiteX3" fmla="*/ 86585 w 1086654"/>
                <a:gd name="connsiteY3" fmla="*/ 703827 h 985286"/>
                <a:gd name="connsiteX4" fmla="*/ 22732 w 1086654"/>
                <a:gd name="connsiteY4" fmla="*/ 406830 h 985286"/>
                <a:gd name="connsiteX5" fmla="*/ 320611 w 1086654"/>
                <a:gd name="connsiteY5" fmla="*/ 90541 h 985286"/>
                <a:gd name="connsiteX6" fmla="*/ 731879 w 1086654"/>
                <a:gd name="connsiteY6" fmla="*/ 24624 h 985286"/>
                <a:gd name="connsiteX7" fmla="*/ 1084306 w 1086654"/>
                <a:gd name="connsiteY7" fmla="*/ 266203 h 985286"/>
                <a:gd name="connsiteX8" fmla="*/ 904122 w 1086654"/>
                <a:gd name="connsiteY8" fmla="*/ 650603 h 985286"/>
                <a:gd name="connsiteX9" fmla="*/ 914455 w 1086654"/>
                <a:gd name="connsiteY9" fmla="*/ 882202 h 985286"/>
                <a:gd name="connsiteX0" fmla="*/ 891723 w 1063922"/>
                <a:gd name="connsiteY0" fmla="*/ 882202 h 995803"/>
                <a:gd name="connsiteX1" fmla="*/ 679537 w 1063922"/>
                <a:gd name="connsiteY1" fmla="*/ 982479 h 995803"/>
                <a:gd name="connsiteX2" fmla="*/ 336731 w 1063922"/>
                <a:gd name="connsiteY2" fmla="*/ 928596 h 995803"/>
                <a:gd name="connsiteX3" fmla="*/ 0 w 1063922"/>
                <a:gd name="connsiteY3" fmla="*/ 406830 h 995803"/>
                <a:gd name="connsiteX4" fmla="*/ 297879 w 1063922"/>
                <a:gd name="connsiteY4" fmla="*/ 90541 h 995803"/>
                <a:gd name="connsiteX5" fmla="*/ 709147 w 1063922"/>
                <a:gd name="connsiteY5" fmla="*/ 24624 h 995803"/>
                <a:gd name="connsiteX6" fmla="*/ 1061574 w 1063922"/>
                <a:gd name="connsiteY6" fmla="*/ 266203 h 995803"/>
                <a:gd name="connsiteX7" fmla="*/ 881390 w 1063922"/>
                <a:gd name="connsiteY7" fmla="*/ 650603 h 995803"/>
                <a:gd name="connsiteX8" fmla="*/ 891723 w 1063922"/>
                <a:gd name="connsiteY8" fmla="*/ 882202 h 995803"/>
                <a:gd name="connsiteX0" fmla="*/ 891723 w 1063922"/>
                <a:gd name="connsiteY0" fmla="*/ 882202 h 983779"/>
                <a:gd name="connsiteX1" fmla="*/ 679537 w 1063922"/>
                <a:gd name="connsiteY1" fmla="*/ 982479 h 983779"/>
                <a:gd name="connsiteX2" fmla="*/ 204776 w 1063922"/>
                <a:gd name="connsiteY2" fmla="*/ 846236 h 983779"/>
                <a:gd name="connsiteX3" fmla="*/ 0 w 1063922"/>
                <a:gd name="connsiteY3" fmla="*/ 406830 h 983779"/>
                <a:gd name="connsiteX4" fmla="*/ 297879 w 1063922"/>
                <a:gd name="connsiteY4" fmla="*/ 90541 h 983779"/>
                <a:gd name="connsiteX5" fmla="*/ 709147 w 1063922"/>
                <a:gd name="connsiteY5" fmla="*/ 24624 h 983779"/>
                <a:gd name="connsiteX6" fmla="*/ 1061574 w 1063922"/>
                <a:gd name="connsiteY6" fmla="*/ 266203 h 983779"/>
                <a:gd name="connsiteX7" fmla="*/ 881390 w 1063922"/>
                <a:gd name="connsiteY7" fmla="*/ 650603 h 983779"/>
                <a:gd name="connsiteX8" fmla="*/ 891723 w 1063922"/>
                <a:gd name="connsiteY8" fmla="*/ 882202 h 983779"/>
                <a:gd name="connsiteX0" fmla="*/ 891723 w 1063922"/>
                <a:gd name="connsiteY0" fmla="*/ 882202 h 985388"/>
                <a:gd name="connsiteX1" fmla="*/ 679537 w 1063922"/>
                <a:gd name="connsiteY1" fmla="*/ 982479 h 985388"/>
                <a:gd name="connsiteX2" fmla="*/ 130551 w 1063922"/>
                <a:gd name="connsiteY2" fmla="*/ 883672 h 985388"/>
                <a:gd name="connsiteX3" fmla="*/ 0 w 1063922"/>
                <a:gd name="connsiteY3" fmla="*/ 406830 h 985388"/>
                <a:gd name="connsiteX4" fmla="*/ 297879 w 1063922"/>
                <a:gd name="connsiteY4" fmla="*/ 90541 h 985388"/>
                <a:gd name="connsiteX5" fmla="*/ 709147 w 1063922"/>
                <a:gd name="connsiteY5" fmla="*/ 24624 h 985388"/>
                <a:gd name="connsiteX6" fmla="*/ 1061574 w 1063922"/>
                <a:gd name="connsiteY6" fmla="*/ 266203 h 985388"/>
                <a:gd name="connsiteX7" fmla="*/ 881390 w 1063922"/>
                <a:gd name="connsiteY7" fmla="*/ 650603 h 985388"/>
                <a:gd name="connsiteX8" fmla="*/ 891723 w 1063922"/>
                <a:gd name="connsiteY8" fmla="*/ 882202 h 985388"/>
                <a:gd name="connsiteX0" fmla="*/ 924712 w 1096911"/>
                <a:gd name="connsiteY0" fmla="*/ 882202 h 985388"/>
                <a:gd name="connsiteX1" fmla="*/ 712526 w 1096911"/>
                <a:gd name="connsiteY1" fmla="*/ 982479 h 985388"/>
                <a:gd name="connsiteX2" fmla="*/ 163540 w 1096911"/>
                <a:gd name="connsiteY2" fmla="*/ 883672 h 985388"/>
                <a:gd name="connsiteX3" fmla="*/ 0 w 1096911"/>
                <a:gd name="connsiteY3" fmla="*/ 406830 h 985388"/>
                <a:gd name="connsiteX4" fmla="*/ 330868 w 1096911"/>
                <a:gd name="connsiteY4" fmla="*/ 90541 h 985388"/>
                <a:gd name="connsiteX5" fmla="*/ 742136 w 1096911"/>
                <a:gd name="connsiteY5" fmla="*/ 24624 h 985388"/>
                <a:gd name="connsiteX6" fmla="*/ 1094563 w 1096911"/>
                <a:gd name="connsiteY6" fmla="*/ 266203 h 985388"/>
                <a:gd name="connsiteX7" fmla="*/ 914379 w 1096911"/>
                <a:gd name="connsiteY7" fmla="*/ 650603 h 985388"/>
                <a:gd name="connsiteX8" fmla="*/ 924712 w 1096911"/>
                <a:gd name="connsiteY8" fmla="*/ 882202 h 985388"/>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911"/>
                <a:gd name="connsiteY0" fmla="*/ 893543 h 996729"/>
                <a:gd name="connsiteX1" fmla="*/ 712526 w 1096911"/>
                <a:gd name="connsiteY1" fmla="*/ 993820 h 996729"/>
                <a:gd name="connsiteX2" fmla="*/ 163540 w 1096911"/>
                <a:gd name="connsiteY2" fmla="*/ 895013 h 996729"/>
                <a:gd name="connsiteX3" fmla="*/ 0 w 1096911"/>
                <a:gd name="connsiteY3" fmla="*/ 418171 h 996729"/>
                <a:gd name="connsiteX4" fmla="*/ 297879 w 1096911"/>
                <a:gd name="connsiteY4" fmla="*/ 79420 h 996729"/>
                <a:gd name="connsiteX5" fmla="*/ 742136 w 1096911"/>
                <a:gd name="connsiteY5" fmla="*/ 35965 h 996729"/>
                <a:gd name="connsiteX6" fmla="*/ 1094563 w 1096911"/>
                <a:gd name="connsiteY6" fmla="*/ 277544 h 996729"/>
                <a:gd name="connsiteX7" fmla="*/ 914379 w 1096911"/>
                <a:gd name="connsiteY7" fmla="*/ 661944 h 996729"/>
                <a:gd name="connsiteX8" fmla="*/ 924712 w 1096911"/>
                <a:gd name="connsiteY8" fmla="*/ 893543 h 996729"/>
                <a:gd name="connsiteX0" fmla="*/ 924712 w 1096143"/>
                <a:gd name="connsiteY0" fmla="*/ 893543 h 996729"/>
                <a:gd name="connsiteX1" fmla="*/ 712526 w 1096143"/>
                <a:gd name="connsiteY1" fmla="*/ 993820 h 996729"/>
                <a:gd name="connsiteX2" fmla="*/ 163540 w 1096143"/>
                <a:gd name="connsiteY2" fmla="*/ 895013 h 996729"/>
                <a:gd name="connsiteX3" fmla="*/ 0 w 1096143"/>
                <a:gd name="connsiteY3" fmla="*/ 418171 h 996729"/>
                <a:gd name="connsiteX4" fmla="*/ 297879 w 1096143"/>
                <a:gd name="connsiteY4" fmla="*/ 79420 h 996729"/>
                <a:gd name="connsiteX5" fmla="*/ 742136 w 1096143"/>
                <a:gd name="connsiteY5" fmla="*/ 35965 h 996729"/>
                <a:gd name="connsiteX6" fmla="*/ 1094563 w 1096143"/>
                <a:gd name="connsiteY6" fmla="*/ 277544 h 996729"/>
                <a:gd name="connsiteX7" fmla="*/ 774176 w 1096143"/>
                <a:gd name="connsiteY7" fmla="*/ 639483 h 996729"/>
                <a:gd name="connsiteX8" fmla="*/ 924712 w 1096143"/>
                <a:gd name="connsiteY8" fmla="*/ 893543 h 996729"/>
                <a:gd name="connsiteX0" fmla="*/ 924712 w 1096143"/>
                <a:gd name="connsiteY0" fmla="*/ 896981 h 1000167"/>
                <a:gd name="connsiteX1" fmla="*/ 712526 w 1096143"/>
                <a:gd name="connsiteY1" fmla="*/ 997258 h 1000167"/>
                <a:gd name="connsiteX2" fmla="*/ 163540 w 1096143"/>
                <a:gd name="connsiteY2" fmla="*/ 898451 h 1000167"/>
                <a:gd name="connsiteX3" fmla="*/ 0 w 1096143"/>
                <a:gd name="connsiteY3" fmla="*/ 421609 h 1000167"/>
                <a:gd name="connsiteX4" fmla="*/ 297879 w 1096143"/>
                <a:gd name="connsiteY4" fmla="*/ 82858 h 1000167"/>
                <a:gd name="connsiteX5" fmla="*/ 758631 w 1096143"/>
                <a:gd name="connsiteY5" fmla="*/ 31916 h 1000167"/>
                <a:gd name="connsiteX6" fmla="*/ 1094563 w 1096143"/>
                <a:gd name="connsiteY6" fmla="*/ 280982 h 1000167"/>
                <a:gd name="connsiteX7" fmla="*/ 774176 w 1096143"/>
                <a:gd name="connsiteY7" fmla="*/ 642921 h 1000167"/>
                <a:gd name="connsiteX8" fmla="*/ 924712 w 1096143"/>
                <a:gd name="connsiteY8" fmla="*/ 896981 h 1000167"/>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1340 h 1014526"/>
                <a:gd name="connsiteX1" fmla="*/ 712526 w 1096143"/>
                <a:gd name="connsiteY1" fmla="*/ 1011617 h 1014526"/>
                <a:gd name="connsiteX2" fmla="*/ 163540 w 1096143"/>
                <a:gd name="connsiteY2" fmla="*/ 912810 h 1014526"/>
                <a:gd name="connsiteX3" fmla="*/ 0 w 1096143"/>
                <a:gd name="connsiteY3" fmla="*/ 435968 h 1014526"/>
                <a:gd name="connsiteX4" fmla="*/ 297879 w 1096143"/>
                <a:gd name="connsiteY4" fmla="*/ 97217 h 1014526"/>
                <a:gd name="connsiteX5" fmla="*/ 758631 w 1096143"/>
                <a:gd name="connsiteY5" fmla="*/ 46275 h 1014526"/>
                <a:gd name="connsiteX6" fmla="*/ 1094563 w 1096143"/>
                <a:gd name="connsiteY6" fmla="*/ 295341 h 1014526"/>
                <a:gd name="connsiteX7" fmla="*/ 774176 w 1096143"/>
                <a:gd name="connsiteY7" fmla="*/ 657280 h 1014526"/>
                <a:gd name="connsiteX8" fmla="*/ 924712 w 1096143"/>
                <a:gd name="connsiteY8" fmla="*/ 911340 h 1014526"/>
                <a:gd name="connsiteX0" fmla="*/ 924712 w 1096143"/>
                <a:gd name="connsiteY0" fmla="*/ 914358 h 1017544"/>
                <a:gd name="connsiteX1" fmla="*/ 712526 w 1096143"/>
                <a:gd name="connsiteY1" fmla="*/ 1014635 h 1017544"/>
                <a:gd name="connsiteX2" fmla="*/ 163540 w 1096143"/>
                <a:gd name="connsiteY2" fmla="*/ 915828 h 1017544"/>
                <a:gd name="connsiteX3" fmla="*/ 0 w 1096143"/>
                <a:gd name="connsiteY3" fmla="*/ 438986 h 1017544"/>
                <a:gd name="connsiteX4" fmla="*/ 297879 w 1096143"/>
                <a:gd name="connsiteY4" fmla="*/ 100235 h 1017544"/>
                <a:gd name="connsiteX5" fmla="*/ 758631 w 1096143"/>
                <a:gd name="connsiteY5" fmla="*/ 49293 h 1017544"/>
                <a:gd name="connsiteX6" fmla="*/ 1094563 w 1096143"/>
                <a:gd name="connsiteY6" fmla="*/ 298359 h 1017544"/>
                <a:gd name="connsiteX7" fmla="*/ 774176 w 1096143"/>
                <a:gd name="connsiteY7" fmla="*/ 660298 h 1017544"/>
                <a:gd name="connsiteX8" fmla="*/ 924712 w 1096143"/>
                <a:gd name="connsiteY8" fmla="*/ 914358 h 1017544"/>
                <a:gd name="connsiteX0" fmla="*/ 924712 w 1096143"/>
                <a:gd name="connsiteY0" fmla="*/ 905625 h 1008811"/>
                <a:gd name="connsiteX1" fmla="*/ 712526 w 1096143"/>
                <a:gd name="connsiteY1" fmla="*/ 1005902 h 1008811"/>
                <a:gd name="connsiteX2" fmla="*/ 163540 w 1096143"/>
                <a:gd name="connsiteY2" fmla="*/ 907095 h 1008811"/>
                <a:gd name="connsiteX3" fmla="*/ 0 w 1096143"/>
                <a:gd name="connsiteY3" fmla="*/ 430253 h 1008811"/>
                <a:gd name="connsiteX4" fmla="*/ 264890 w 1096143"/>
                <a:gd name="connsiteY4" fmla="*/ 113964 h 1008811"/>
                <a:gd name="connsiteX5" fmla="*/ 758631 w 1096143"/>
                <a:gd name="connsiteY5" fmla="*/ 40560 h 1008811"/>
                <a:gd name="connsiteX6" fmla="*/ 1094563 w 1096143"/>
                <a:gd name="connsiteY6" fmla="*/ 289626 h 1008811"/>
                <a:gd name="connsiteX7" fmla="*/ 774176 w 1096143"/>
                <a:gd name="connsiteY7" fmla="*/ 651565 h 1008811"/>
                <a:gd name="connsiteX8" fmla="*/ 924712 w 1096143"/>
                <a:gd name="connsiteY8" fmla="*/ 905625 h 1008811"/>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6261 h 989447"/>
                <a:gd name="connsiteX1" fmla="*/ 712526 w 1096143"/>
                <a:gd name="connsiteY1" fmla="*/ 986538 h 989447"/>
                <a:gd name="connsiteX2" fmla="*/ 163540 w 1096143"/>
                <a:gd name="connsiteY2" fmla="*/ 887731 h 989447"/>
                <a:gd name="connsiteX3" fmla="*/ 0 w 1096143"/>
                <a:gd name="connsiteY3" fmla="*/ 410889 h 989447"/>
                <a:gd name="connsiteX4" fmla="*/ 264890 w 1096143"/>
                <a:gd name="connsiteY4" fmla="*/ 94600 h 989447"/>
                <a:gd name="connsiteX5" fmla="*/ 758631 w 1096143"/>
                <a:gd name="connsiteY5" fmla="*/ 21196 h 989447"/>
                <a:gd name="connsiteX6" fmla="*/ 1094563 w 1096143"/>
                <a:gd name="connsiteY6" fmla="*/ 270262 h 989447"/>
                <a:gd name="connsiteX7" fmla="*/ 774176 w 1096143"/>
                <a:gd name="connsiteY7" fmla="*/ 632201 h 989447"/>
                <a:gd name="connsiteX8" fmla="*/ 924712 w 1096143"/>
                <a:gd name="connsiteY8" fmla="*/ 886261 h 989447"/>
                <a:gd name="connsiteX0" fmla="*/ 924712 w 1096143"/>
                <a:gd name="connsiteY0" fmla="*/ 888487 h 991673"/>
                <a:gd name="connsiteX1" fmla="*/ 712526 w 1096143"/>
                <a:gd name="connsiteY1" fmla="*/ 988764 h 991673"/>
                <a:gd name="connsiteX2" fmla="*/ 163540 w 1096143"/>
                <a:gd name="connsiteY2" fmla="*/ 889957 h 991673"/>
                <a:gd name="connsiteX3" fmla="*/ 0 w 1096143"/>
                <a:gd name="connsiteY3" fmla="*/ 413115 h 991673"/>
                <a:gd name="connsiteX4" fmla="*/ 240148 w 1096143"/>
                <a:gd name="connsiteY4" fmla="*/ 81851 h 991673"/>
                <a:gd name="connsiteX5" fmla="*/ 758631 w 1096143"/>
                <a:gd name="connsiteY5" fmla="*/ 23422 h 991673"/>
                <a:gd name="connsiteX6" fmla="*/ 1094563 w 1096143"/>
                <a:gd name="connsiteY6" fmla="*/ 272488 h 991673"/>
                <a:gd name="connsiteX7" fmla="*/ 774176 w 1096143"/>
                <a:gd name="connsiteY7" fmla="*/ 634427 h 991673"/>
                <a:gd name="connsiteX8" fmla="*/ 924712 w 1096143"/>
                <a:gd name="connsiteY8" fmla="*/ 888487 h 991673"/>
                <a:gd name="connsiteX0" fmla="*/ 930234 w 1101665"/>
                <a:gd name="connsiteY0" fmla="*/ 888487 h 991673"/>
                <a:gd name="connsiteX1" fmla="*/ 718048 w 1101665"/>
                <a:gd name="connsiteY1" fmla="*/ 988764 h 991673"/>
                <a:gd name="connsiteX2" fmla="*/ 169062 w 1101665"/>
                <a:gd name="connsiteY2" fmla="*/ 889957 h 991673"/>
                <a:gd name="connsiteX3" fmla="*/ 5522 w 1101665"/>
                <a:gd name="connsiteY3" fmla="*/ 413115 h 991673"/>
                <a:gd name="connsiteX4" fmla="*/ 245670 w 1101665"/>
                <a:gd name="connsiteY4" fmla="*/ 81851 h 991673"/>
                <a:gd name="connsiteX5" fmla="*/ 764153 w 1101665"/>
                <a:gd name="connsiteY5" fmla="*/ 23422 h 991673"/>
                <a:gd name="connsiteX6" fmla="*/ 1100085 w 1101665"/>
                <a:gd name="connsiteY6" fmla="*/ 272488 h 991673"/>
                <a:gd name="connsiteX7" fmla="*/ 779698 w 1101665"/>
                <a:gd name="connsiteY7" fmla="*/ 634427 h 991673"/>
                <a:gd name="connsiteX8" fmla="*/ 930234 w 1101665"/>
                <a:gd name="connsiteY8" fmla="*/ 888487 h 991673"/>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45670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88487 h 991022"/>
                <a:gd name="connsiteX1" fmla="*/ 718048 w 1101665"/>
                <a:gd name="connsiteY1" fmla="*/ 988764 h 991022"/>
                <a:gd name="connsiteX2" fmla="*/ 169062 w 1101665"/>
                <a:gd name="connsiteY2" fmla="*/ 889957 h 991022"/>
                <a:gd name="connsiteX3" fmla="*/ 5522 w 1101665"/>
                <a:gd name="connsiteY3" fmla="*/ 473013 h 991022"/>
                <a:gd name="connsiteX4" fmla="*/ 278659 w 1101665"/>
                <a:gd name="connsiteY4" fmla="*/ 81851 h 991022"/>
                <a:gd name="connsiteX5" fmla="*/ 764153 w 1101665"/>
                <a:gd name="connsiteY5" fmla="*/ 23422 h 991022"/>
                <a:gd name="connsiteX6" fmla="*/ 1100085 w 1101665"/>
                <a:gd name="connsiteY6" fmla="*/ 272488 h 991022"/>
                <a:gd name="connsiteX7" fmla="*/ 779698 w 1101665"/>
                <a:gd name="connsiteY7" fmla="*/ 634427 h 991022"/>
                <a:gd name="connsiteX8" fmla="*/ 930234 w 1101665"/>
                <a:gd name="connsiteY8" fmla="*/ 888487 h 991022"/>
                <a:gd name="connsiteX0" fmla="*/ 930234 w 1101665"/>
                <a:gd name="connsiteY0" fmla="*/ 892182 h 994717"/>
                <a:gd name="connsiteX1" fmla="*/ 718048 w 1101665"/>
                <a:gd name="connsiteY1" fmla="*/ 992459 h 994717"/>
                <a:gd name="connsiteX2" fmla="*/ 169062 w 1101665"/>
                <a:gd name="connsiteY2" fmla="*/ 893652 h 994717"/>
                <a:gd name="connsiteX3" fmla="*/ 5522 w 1101665"/>
                <a:gd name="connsiteY3" fmla="*/ 476708 h 994717"/>
                <a:gd name="connsiteX4" fmla="*/ 278659 w 1101665"/>
                <a:gd name="connsiteY4" fmla="*/ 85546 h 994717"/>
                <a:gd name="connsiteX5" fmla="*/ 764153 w 1101665"/>
                <a:gd name="connsiteY5" fmla="*/ 27117 h 994717"/>
                <a:gd name="connsiteX6" fmla="*/ 1100085 w 1101665"/>
                <a:gd name="connsiteY6" fmla="*/ 276183 h 994717"/>
                <a:gd name="connsiteX7" fmla="*/ 779698 w 1101665"/>
                <a:gd name="connsiteY7" fmla="*/ 638122 h 994717"/>
                <a:gd name="connsiteX8" fmla="*/ 930234 w 1101665"/>
                <a:gd name="connsiteY8" fmla="*/ 892182 h 99471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97972 h 1000507"/>
                <a:gd name="connsiteX1" fmla="*/ 718048 w 1101665"/>
                <a:gd name="connsiteY1" fmla="*/ 998249 h 1000507"/>
                <a:gd name="connsiteX2" fmla="*/ 169062 w 1101665"/>
                <a:gd name="connsiteY2" fmla="*/ 899442 h 1000507"/>
                <a:gd name="connsiteX3" fmla="*/ 5522 w 1101665"/>
                <a:gd name="connsiteY3" fmla="*/ 482498 h 1000507"/>
                <a:gd name="connsiteX4" fmla="*/ 278659 w 1101665"/>
                <a:gd name="connsiteY4" fmla="*/ 91336 h 1000507"/>
                <a:gd name="connsiteX5" fmla="*/ 764153 w 1101665"/>
                <a:gd name="connsiteY5" fmla="*/ 32907 h 1000507"/>
                <a:gd name="connsiteX6" fmla="*/ 1100085 w 1101665"/>
                <a:gd name="connsiteY6" fmla="*/ 281973 h 1000507"/>
                <a:gd name="connsiteX7" fmla="*/ 779698 w 1101665"/>
                <a:gd name="connsiteY7" fmla="*/ 643912 h 1000507"/>
                <a:gd name="connsiteX8" fmla="*/ 930234 w 1101665"/>
                <a:gd name="connsiteY8" fmla="*/ 897972 h 1000507"/>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101665"/>
                <a:gd name="connsiteY0" fmla="*/ 880821 h 983356"/>
                <a:gd name="connsiteX1" fmla="*/ 718048 w 1101665"/>
                <a:gd name="connsiteY1" fmla="*/ 981098 h 983356"/>
                <a:gd name="connsiteX2" fmla="*/ 169062 w 1101665"/>
                <a:gd name="connsiteY2" fmla="*/ 882291 h 983356"/>
                <a:gd name="connsiteX3" fmla="*/ 5522 w 1101665"/>
                <a:gd name="connsiteY3" fmla="*/ 465347 h 983356"/>
                <a:gd name="connsiteX4" fmla="*/ 278659 w 1101665"/>
                <a:gd name="connsiteY4" fmla="*/ 74185 h 983356"/>
                <a:gd name="connsiteX5" fmla="*/ 764153 w 1101665"/>
                <a:gd name="connsiteY5" fmla="*/ 15756 h 983356"/>
                <a:gd name="connsiteX6" fmla="*/ 1100085 w 1101665"/>
                <a:gd name="connsiteY6" fmla="*/ 264822 h 983356"/>
                <a:gd name="connsiteX7" fmla="*/ 779698 w 1101665"/>
                <a:gd name="connsiteY7" fmla="*/ 626761 h 983356"/>
                <a:gd name="connsiteX8" fmla="*/ 930234 w 1101665"/>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76817"/>
                <a:gd name="connsiteY0" fmla="*/ 880821 h 983356"/>
                <a:gd name="connsiteX1" fmla="*/ 718048 w 1076817"/>
                <a:gd name="connsiteY1" fmla="*/ 981098 h 983356"/>
                <a:gd name="connsiteX2" fmla="*/ 169062 w 1076817"/>
                <a:gd name="connsiteY2" fmla="*/ 882291 h 983356"/>
                <a:gd name="connsiteX3" fmla="*/ 5522 w 1076817"/>
                <a:gd name="connsiteY3" fmla="*/ 465347 h 983356"/>
                <a:gd name="connsiteX4" fmla="*/ 278659 w 1076817"/>
                <a:gd name="connsiteY4" fmla="*/ 74185 h 983356"/>
                <a:gd name="connsiteX5" fmla="*/ 764153 w 1076817"/>
                <a:gd name="connsiteY5" fmla="*/ 15756 h 983356"/>
                <a:gd name="connsiteX6" fmla="*/ 1075140 w 1076817"/>
                <a:gd name="connsiteY6" fmla="*/ 231665 h 983356"/>
                <a:gd name="connsiteX7" fmla="*/ 779698 w 1076817"/>
                <a:gd name="connsiteY7" fmla="*/ 626761 h 983356"/>
                <a:gd name="connsiteX8" fmla="*/ 930234 w 1076817"/>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26139 h 983356"/>
                <a:gd name="connsiteX7" fmla="*/ 779698 w 1039571"/>
                <a:gd name="connsiteY7" fmla="*/ 626761 h 983356"/>
                <a:gd name="connsiteX8" fmla="*/ 930234 w 1039571"/>
                <a:gd name="connsiteY8" fmla="*/ 880821 h 983356"/>
                <a:gd name="connsiteX0" fmla="*/ 930234 w 1039571"/>
                <a:gd name="connsiteY0" fmla="*/ 880821 h 983356"/>
                <a:gd name="connsiteX1" fmla="*/ 718048 w 1039571"/>
                <a:gd name="connsiteY1" fmla="*/ 981098 h 983356"/>
                <a:gd name="connsiteX2" fmla="*/ 169062 w 1039571"/>
                <a:gd name="connsiteY2" fmla="*/ 882291 h 983356"/>
                <a:gd name="connsiteX3" fmla="*/ 5522 w 1039571"/>
                <a:gd name="connsiteY3" fmla="*/ 465347 h 983356"/>
                <a:gd name="connsiteX4" fmla="*/ 278659 w 1039571"/>
                <a:gd name="connsiteY4" fmla="*/ 74185 h 983356"/>
                <a:gd name="connsiteX5" fmla="*/ 764153 w 1039571"/>
                <a:gd name="connsiteY5" fmla="*/ 15756 h 983356"/>
                <a:gd name="connsiteX6" fmla="*/ 1037722 w 1039571"/>
                <a:gd name="connsiteY6" fmla="*/ 275875 h 983356"/>
                <a:gd name="connsiteX7" fmla="*/ 779698 w 1039571"/>
                <a:gd name="connsiteY7" fmla="*/ 626761 h 983356"/>
                <a:gd name="connsiteX8" fmla="*/ 930234 w 1039571"/>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04656 h 983356"/>
                <a:gd name="connsiteX8" fmla="*/ 930234 w 1039603"/>
                <a:gd name="connsiteY8" fmla="*/ 880821 h 983356"/>
                <a:gd name="connsiteX0" fmla="*/ 930234 w 1039603"/>
                <a:gd name="connsiteY0" fmla="*/ 880821 h 983356"/>
                <a:gd name="connsiteX1" fmla="*/ 718048 w 1039603"/>
                <a:gd name="connsiteY1" fmla="*/ 981098 h 983356"/>
                <a:gd name="connsiteX2" fmla="*/ 169062 w 1039603"/>
                <a:gd name="connsiteY2" fmla="*/ 882291 h 983356"/>
                <a:gd name="connsiteX3" fmla="*/ 5522 w 1039603"/>
                <a:gd name="connsiteY3" fmla="*/ 465347 h 983356"/>
                <a:gd name="connsiteX4" fmla="*/ 278659 w 1039603"/>
                <a:gd name="connsiteY4" fmla="*/ 74185 h 983356"/>
                <a:gd name="connsiteX5" fmla="*/ 764153 w 1039603"/>
                <a:gd name="connsiteY5" fmla="*/ 15756 h 983356"/>
                <a:gd name="connsiteX6" fmla="*/ 1037722 w 1039603"/>
                <a:gd name="connsiteY6" fmla="*/ 275875 h 983356"/>
                <a:gd name="connsiteX7" fmla="*/ 785934 w 1039603"/>
                <a:gd name="connsiteY7" fmla="*/ 621235 h 983356"/>
                <a:gd name="connsiteX8" fmla="*/ 930234 w 1039603"/>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80821 h 983356"/>
                <a:gd name="connsiteX1" fmla="*/ 718048 w 1039376"/>
                <a:gd name="connsiteY1" fmla="*/ 981098 h 983356"/>
                <a:gd name="connsiteX2" fmla="*/ 169062 w 1039376"/>
                <a:gd name="connsiteY2" fmla="*/ 882291 h 983356"/>
                <a:gd name="connsiteX3" fmla="*/ 5522 w 1039376"/>
                <a:gd name="connsiteY3" fmla="*/ 465347 h 983356"/>
                <a:gd name="connsiteX4" fmla="*/ 278659 w 1039376"/>
                <a:gd name="connsiteY4" fmla="*/ 74185 h 983356"/>
                <a:gd name="connsiteX5" fmla="*/ 764153 w 1039376"/>
                <a:gd name="connsiteY5" fmla="*/ 15756 h 983356"/>
                <a:gd name="connsiteX6" fmla="*/ 1037722 w 1039376"/>
                <a:gd name="connsiteY6" fmla="*/ 275875 h 983356"/>
                <a:gd name="connsiteX7" fmla="*/ 785934 w 1039376"/>
                <a:gd name="connsiteY7" fmla="*/ 621235 h 983356"/>
                <a:gd name="connsiteX8" fmla="*/ 930234 w 1039376"/>
                <a:gd name="connsiteY8" fmla="*/ 880821 h 983356"/>
                <a:gd name="connsiteX0" fmla="*/ 930234 w 1039376"/>
                <a:gd name="connsiteY0" fmla="*/ 877205 h 979740"/>
                <a:gd name="connsiteX1" fmla="*/ 718048 w 1039376"/>
                <a:gd name="connsiteY1" fmla="*/ 977482 h 979740"/>
                <a:gd name="connsiteX2" fmla="*/ 169062 w 1039376"/>
                <a:gd name="connsiteY2" fmla="*/ 878675 h 979740"/>
                <a:gd name="connsiteX3" fmla="*/ 5522 w 1039376"/>
                <a:gd name="connsiteY3" fmla="*/ 461731 h 979740"/>
                <a:gd name="connsiteX4" fmla="*/ 278659 w 1039376"/>
                <a:gd name="connsiteY4" fmla="*/ 70569 h 979740"/>
                <a:gd name="connsiteX5" fmla="*/ 764153 w 1039376"/>
                <a:gd name="connsiteY5" fmla="*/ 12140 h 979740"/>
                <a:gd name="connsiteX6" fmla="*/ 1037722 w 1039376"/>
                <a:gd name="connsiteY6" fmla="*/ 272259 h 979740"/>
                <a:gd name="connsiteX7" fmla="*/ 785934 w 1039376"/>
                <a:gd name="connsiteY7" fmla="*/ 617619 h 979740"/>
                <a:gd name="connsiteX8" fmla="*/ 930234 w 1039376"/>
                <a:gd name="connsiteY8" fmla="*/ 877205 h 979740"/>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80820 h 983355"/>
                <a:gd name="connsiteX1" fmla="*/ 718048 w 1039376"/>
                <a:gd name="connsiteY1" fmla="*/ 981097 h 983355"/>
                <a:gd name="connsiteX2" fmla="*/ 169062 w 1039376"/>
                <a:gd name="connsiteY2" fmla="*/ 882290 h 983355"/>
                <a:gd name="connsiteX3" fmla="*/ 5522 w 1039376"/>
                <a:gd name="connsiteY3" fmla="*/ 465346 h 983355"/>
                <a:gd name="connsiteX4" fmla="*/ 278659 w 1039376"/>
                <a:gd name="connsiteY4" fmla="*/ 74184 h 983355"/>
                <a:gd name="connsiteX5" fmla="*/ 764153 w 1039376"/>
                <a:gd name="connsiteY5" fmla="*/ 15755 h 983355"/>
                <a:gd name="connsiteX6" fmla="*/ 1037722 w 1039376"/>
                <a:gd name="connsiteY6" fmla="*/ 275874 h 983355"/>
                <a:gd name="connsiteX7" fmla="*/ 785934 w 1039376"/>
                <a:gd name="connsiteY7" fmla="*/ 621234 h 983355"/>
                <a:gd name="connsiteX8" fmla="*/ 930234 w 1039376"/>
                <a:gd name="connsiteY8" fmla="*/ 880820 h 983355"/>
                <a:gd name="connsiteX0" fmla="*/ 930234 w 1039376"/>
                <a:gd name="connsiteY0" fmla="*/ 879296 h 981831"/>
                <a:gd name="connsiteX1" fmla="*/ 718048 w 1039376"/>
                <a:gd name="connsiteY1" fmla="*/ 979573 h 981831"/>
                <a:gd name="connsiteX2" fmla="*/ 169062 w 1039376"/>
                <a:gd name="connsiteY2" fmla="*/ 880766 h 981831"/>
                <a:gd name="connsiteX3" fmla="*/ 5522 w 1039376"/>
                <a:gd name="connsiteY3" fmla="*/ 463822 h 981831"/>
                <a:gd name="connsiteX4" fmla="*/ 316076 w 1039376"/>
                <a:gd name="connsiteY4" fmla="*/ 78187 h 981831"/>
                <a:gd name="connsiteX5" fmla="*/ 764153 w 1039376"/>
                <a:gd name="connsiteY5" fmla="*/ 14231 h 981831"/>
                <a:gd name="connsiteX6" fmla="*/ 1037722 w 1039376"/>
                <a:gd name="connsiteY6" fmla="*/ 274350 h 981831"/>
                <a:gd name="connsiteX7" fmla="*/ 785934 w 1039376"/>
                <a:gd name="connsiteY7" fmla="*/ 619710 h 981831"/>
                <a:gd name="connsiteX8" fmla="*/ 930234 w 1039376"/>
                <a:gd name="connsiteY8" fmla="*/ 879296 h 981831"/>
                <a:gd name="connsiteX0" fmla="*/ 930234 w 1039376"/>
                <a:gd name="connsiteY0" fmla="*/ 871496 h 974031"/>
                <a:gd name="connsiteX1" fmla="*/ 718048 w 1039376"/>
                <a:gd name="connsiteY1" fmla="*/ 971773 h 974031"/>
                <a:gd name="connsiteX2" fmla="*/ 169062 w 1039376"/>
                <a:gd name="connsiteY2" fmla="*/ 872966 h 974031"/>
                <a:gd name="connsiteX3" fmla="*/ 5522 w 1039376"/>
                <a:gd name="connsiteY3" fmla="*/ 456022 h 974031"/>
                <a:gd name="connsiteX4" fmla="*/ 316076 w 1039376"/>
                <a:gd name="connsiteY4" fmla="*/ 70387 h 974031"/>
                <a:gd name="connsiteX5" fmla="*/ 695554 w 1039376"/>
                <a:gd name="connsiteY5" fmla="*/ 17483 h 974031"/>
                <a:gd name="connsiteX6" fmla="*/ 1037722 w 1039376"/>
                <a:gd name="connsiteY6" fmla="*/ 266550 h 974031"/>
                <a:gd name="connsiteX7" fmla="*/ 785934 w 1039376"/>
                <a:gd name="connsiteY7" fmla="*/ 611910 h 974031"/>
                <a:gd name="connsiteX8" fmla="*/ 930234 w 1039376"/>
                <a:gd name="connsiteY8" fmla="*/ 871496 h 974031"/>
                <a:gd name="connsiteX0" fmla="*/ 930234 w 940132"/>
                <a:gd name="connsiteY0" fmla="*/ 871496 h 974031"/>
                <a:gd name="connsiteX1" fmla="*/ 718048 w 940132"/>
                <a:gd name="connsiteY1" fmla="*/ 971773 h 974031"/>
                <a:gd name="connsiteX2" fmla="*/ 169062 w 940132"/>
                <a:gd name="connsiteY2" fmla="*/ 872966 h 974031"/>
                <a:gd name="connsiteX3" fmla="*/ 5522 w 940132"/>
                <a:gd name="connsiteY3" fmla="*/ 456022 h 974031"/>
                <a:gd name="connsiteX4" fmla="*/ 316076 w 940132"/>
                <a:gd name="connsiteY4" fmla="*/ 70387 h 974031"/>
                <a:gd name="connsiteX5" fmla="*/ 695554 w 940132"/>
                <a:gd name="connsiteY5" fmla="*/ 17483 h 974031"/>
                <a:gd name="connsiteX6" fmla="*/ 937943 w 940132"/>
                <a:gd name="connsiteY6" fmla="*/ 261024 h 974031"/>
                <a:gd name="connsiteX7" fmla="*/ 785934 w 940132"/>
                <a:gd name="connsiteY7" fmla="*/ 611910 h 974031"/>
                <a:gd name="connsiteX8" fmla="*/ 930234 w 940132"/>
                <a:gd name="connsiteY8" fmla="*/ 871496 h 974031"/>
                <a:gd name="connsiteX0" fmla="*/ 930234 w 964913"/>
                <a:gd name="connsiteY0" fmla="*/ 871496 h 974031"/>
                <a:gd name="connsiteX1" fmla="*/ 718048 w 964913"/>
                <a:gd name="connsiteY1" fmla="*/ 971773 h 974031"/>
                <a:gd name="connsiteX2" fmla="*/ 169062 w 964913"/>
                <a:gd name="connsiteY2" fmla="*/ 872966 h 974031"/>
                <a:gd name="connsiteX3" fmla="*/ 5522 w 964913"/>
                <a:gd name="connsiteY3" fmla="*/ 456022 h 974031"/>
                <a:gd name="connsiteX4" fmla="*/ 316076 w 964913"/>
                <a:gd name="connsiteY4" fmla="*/ 70387 h 974031"/>
                <a:gd name="connsiteX5" fmla="*/ 695554 w 964913"/>
                <a:gd name="connsiteY5" fmla="*/ 17483 h 974031"/>
                <a:gd name="connsiteX6" fmla="*/ 962888 w 964913"/>
                <a:gd name="connsiteY6" fmla="*/ 255498 h 974031"/>
                <a:gd name="connsiteX7" fmla="*/ 785934 w 964913"/>
                <a:gd name="connsiteY7" fmla="*/ 611910 h 974031"/>
                <a:gd name="connsiteX8" fmla="*/ 930234 w 964913"/>
                <a:gd name="connsiteY8" fmla="*/ 871496 h 974031"/>
                <a:gd name="connsiteX0" fmla="*/ 930234 w 962888"/>
                <a:gd name="connsiteY0" fmla="*/ 871496 h 974031"/>
                <a:gd name="connsiteX1" fmla="*/ 718048 w 962888"/>
                <a:gd name="connsiteY1" fmla="*/ 971773 h 974031"/>
                <a:gd name="connsiteX2" fmla="*/ 169062 w 962888"/>
                <a:gd name="connsiteY2" fmla="*/ 872966 h 974031"/>
                <a:gd name="connsiteX3" fmla="*/ 5522 w 962888"/>
                <a:gd name="connsiteY3" fmla="*/ 456022 h 974031"/>
                <a:gd name="connsiteX4" fmla="*/ 316076 w 962888"/>
                <a:gd name="connsiteY4" fmla="*/ 70387 h 974031"/>
                <a:gd name="connsiteX5" fmla="*/ 695554 w 962888"/>
                <a:gd name="connsiteY5" fmla="*/ 17483 h 974031"/>
                <a:gd name="connsiteX6" fmla="*/ 962888 w 962888"/>
                <a:gd name="connsiteY6" fmla="*/ 255498 h 974031"/>
                <a:gd name="connsiteX7" fmla="*/ 785934 w 962888"/>
                <a:gd name="connsiteY7" fmla="*/ 611910 h 974031"/>
                <a:gd name="connsiteX8" fmla="*/ 930234 w 962888"/>
                <a:gd name="connsiteY8" fmla="*/ 871496 h 974031"/>
                <a:gd name="connsiteX0" fmla="*/ 930234 w 962888"/>
                <a:gd name="connsiteY0" fmla="*/ 861400 h 963935"/>
                <a:gd name="connsiteX1" fmla="*/ 718048 w 962888"/>
                <a:gd name="connsiteY1" fmla="*/ 961677 h 963935"/>
                <a:gd name="connsiteX2" fmla="*/ 169062 w 962888"/>
                <a:gd name="connsiteY2" fmla="*/ 862870 h 963935"/>
                <a:gd name="connsiteX3" fmla="*/ 5522 w 962888"/>
                <a:gd name="connsiteY3" fmla="*/ 445926 h 963935"/>
                <a:gd name="connsiteX4" fmla="*/ 316076 w 962888"/>
                <a:gd name="connsiteY4" fmla="*/ 60291 h 963935"/>
                <a:gd name="connsiteX5" fmla="*/ 782862 w 962888"/>
                <a:gd name="connsiteY5" fmla="*/ 23965 h 963935"/>
                <a:gd name="connsiteX6" fmla="*/ 962888 w 962888"/>
                <a:gd name="connsiteY6" fmla="*/ 245402 h 963935"/>
                <a:gd name="connsiteX7" fmla="*/ 785934 w 962888"/>
                <a:gd name="connsiteY7" fmla="*/ 601814 h 963935"/>
                <a:gd name="connsiteX8" fmla="*/ 930234 w 962888"/>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85934 w 963766"/>
                <a:gd name="connsiteY7" fmla="*/ 601814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60989 w 963766"/>
                <a:gd name="connsiteY7" fmla="*/ 723390 h 963935"/>
                <a:gd name="connsiteX8" fmla="*/ 930234 w 963766"/>
                <a:gd name="connsiteY8" fmla="*/ 861400 h 963935"/>
                <a:gd name="connsiteX0" fmla="*/ 930234 w 963766"/>
                <a:gd name="connsiteY0" fmla="*/ 861400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930234 w 963766"/>
                <a:gd name="connsiteY8" fmla="*/ 861400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245402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34971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886581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86581 w 963766"/>
                <a:gd name="connsiteY8" fmla="*/ 828243 h 963935"/>
                <a:gd name="connsiteX0" fmla="*/ 911526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911526 w 963766"/>
                <a:gd name="connsiteY8" fmla="*/ 828243 h 963935"/>
                <a:gd name="connsiteX0" fmla="*/ 824219 w 963766"/>
                <a:gd name="connsiteY0" fmla="*/ 828243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24219 w 963766"/>
                <a:gd name="connsiteY8" fmla="*/ 828243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766"/>
                <a:gd name="connsiteY0" fmla="*/ 839295 h 963935"/>
                <a:gd name="connsiteX1" fmla="*/ 718048 w 963766"/>
                <a:gd name="connsiteY1" fmla="*/ 961677 h 963935"/>
                <a:gd name="connsiteX2" fmla="*/ 169062 w 963766"/>
                <a:gd name="connsiteY2" fmla="*/ 862870 h 963935"/>
                <a:gd name="connsiteX3" fmla="*/ 5522 w 963766"/>
                <a:gd name="connsiteY3" fmla="*/ 445926 h 963935"/>
                <a:gd name="connsiteX4" fmla="*/ 316076 w 963766"/>
                <a:gd name="connsiteY4" fmla="*/ 60291 h 963935"/>
                <a:gd name="connsiteX5" fmla="*/ 782862 w 963766"/>
                <a:gd name="connsiteY5" fmla="*/ 23965 h 963935"/>
                <a:gd name="connsiteX6" fmla="*/ 962888 w 963766"/>
                <a:gd name="connsiteY6" fmla="*/ 317243 h 963935"/>
                <a:gd name="connsiteX7" fmla="*/ 704863 w 963766"/>
                <a:gd name="connsiteY7" fmla="*/ 623919 h 963935"/>
                <a:gd name="connsiteX8" fmla="*/ 892817 w 963766"/>
                <a:gd name="connsiteY8" fmla="*/ 839295 h 963935"/>
                <a:gd name="connsiteX0" fmla="*/ 892817 w 963877"/>
                <a:gd name="connsiteY0" fmla="*/ 839295 h 963935"/>
                <a:gd name="connsiteX1" fmla="*/ 718048 w 963877"/>
                <a:gd name="connsiteY1" fmla="*/ 961677 h 963935"/>
                <a:gd name="connsiteX2" fmla="*/ 169062 w 963877"/>
                <a:gd name="connsiteY2" fmla="*/ 862870 h 963935"/>
                <a:gd name="connsiteX3" fmla="*/ 5522 w 963877"/>
                <a:gd name="connsiteY3" fmla="*/ 445926 h 963935"/>
                <a:gd name="connsiteX4" fmla="*/ 316076 w 963877"/>
                <a:gd name="connsiteY4" fmla="*/ 60291 h 963935"/>
                <a:gd name="connsiteX5" fmla="*/ 782862 w 963877"/>
                <a:gd name="connsiteY5" fmla="*/ 23965 h 963935"/>
                <a:gd name="connsiteX6" fmla="*/ 962888 w 963877"/>
                <a:gd name="connsiteY6" fmla="*/ 317243 h 963935"/>
                <a:gd name="connsiteX7" fmla="*/ 704863 w 963877"/>
                <a:gd name="connsiteY7" fmla="*/ 623919 h 963935"/>
                <a:gd name="connsiteX8" fmla="*/ 892817 w 963877"/>
                <a:gd name="connsiteY8" fmla="*/ 839295 h 963935"/>
                <a:gd name="connsiteX0" fmla="*/ 892817 w 963877"/>
                <a:gd name="connsiteY0" fmla="*/ 848349 h 972989"/>
                <a:gd name="connsiteX1" fmla="*/ 718048 w 963877"/>
                <a:gd name="connsiteY1" fmla="*/ 970731 h 972989"/>
                <a:gd name="connsiteX2" fmla="*/ 169062 w 963877"/>
                <a:gd name="connsiteY2" fmla="*/ 871924 h 972989"/>
                <a:gd name="connsiteX3" fmla="*/ 5522 w 963877"/>
                <a:gd name="connsiteY3" fmla="*/ 454980 h 972989"/>
                <a:gd name="connsiteX4" fmla="*/ 316076 w 963877"/>
                <a:gd name="connsiteY4" fmla="*/ 69345 h 972989"/>
                <a:gd name="connsiteX5" fmla="*/ 782862 w 963877"/>
                <a:gd name="connsiteY5" fmla="*/ 33019 h 972989"/>
                <a:gd name="connsiteX6" fmla="*/ 962888 w 963877"/>
                <a:gd name="connsiteY6" fmla="*/ 326297 h 972989"/>
                <a:gd name="connsiteX7" fmla="*/ 704863 w 963877"/>
                <a:gd name="connsiteY7" fmla="*/ 632973 h 972989"/>
                <a:gd name="connsiteX8" fmla="*/ 892817 w 963877"/>
                <a:gd name="connsiteY8" fmla="*/ 848349 h 972989"/>
                <a:gd name="connsiteX0" fmla="*/ 892726 w 963786"/>
                <a:gd name="connsiteY0" fmla="*/ 848349 h 1000915"/>
                <a:gd name="connsiteX1" fmla="*/ 717957 w 963786"/>
                <a:gd name="connsiteY1" fmla="*/ 970731 h 1000915"/>
                <a:gd name="connsiteX2" fmla="*/ 170718 w 963786"/>
                <a:gd name="connsiteY2" fmla="*/ 955459 h 1000915"/>
                <a:gd name="connsiteX3" fmla="*/ 5431 w 963786"/>
                <a:gd name="connsiteY3" fmla="*/ 454980 h 1000915"/>
                <a:gd name="connsiteX4" fmla="*/ 315985 w 963786"/>
                <a:gd name="connsiteY4" fmla="*/ 69345 h 1000915"/>
                <a:gd name="connsiteX5" fmla="*/ 782771 w 963786"/>
                <a:gd name="connsiteY5" fmla="*/ 33019 h 1000915"/>
                <a:gd name="connsiteX6" fmla="*/ 962797 w 963786"/>
                <a:gd name="connsiteY6" fmla="*/ 326297 h 1000915"/>
                <a:gd name="connsiteX7" fmla="*/ 704772 w 963786"/>
                <a:gd name="connsiteY7" fmla="*/ 632973 h 1000915"/>
                <a:gd name="connsiteX8" fmla="*/ 892726 w 963786"/>
                <a:gd name="connsiteY8" fmla="*/ 848349 h 1000915"/>
                <a:gd name="connsiteX0" fmla="*/ 891259 w 962319"/>
                <a:gd name="connsiteY0" fmla="*/ 848349 h 1000295"/>
                <a:gd name="connsiteX1" fmla="*/ 716490 w 962319"/>
                <a:gd name="connsiteY1" fmla="*/ 970731 h 1000295"/>
                <a:gd name="connsiteX2" fmla="*/ 207065 w 962319"/>
                <a:gd name="connsiteY2" fmla="*/ 954494 h 1000295"/>
                <a:gd name="connsiteX3" fmla="*/ 3964 w 962319"/>
                <a:gd name="connsiteY3" fmla="*/ 454980 h 1000295"/>
                <a:gd name="connsiteX4" fmla="*/ 314518 w 962319"/>
                <a:gd name="connsiteY4" fmla="*/ 69345 h 1000295"/>
                <a:gd name="connsiteX5" fmla="*/ 781304 w 962319"/>
                <a:gd name="connsiteY5" fmla="*/ 33019 h 1000295"/>
                <a:gd name="connsiteX6" fmla="*/ 961330 w 962319"/>
                <a:gd name="connsiteY6" fmla="*/ 326297 h 1000295"/>
                <a:gd name="connsiteX7" fmla="*/ 703305 w 962319"/>
                <a:gd name="connsiteY7" fmla="*/ 632973 h 1000295"/>
                <a:gd name="connsiteX8" fmla="*/ 891259 w 962319"/>
                <a:gd name="connsiteY8" fmla="*/ 848349 h 1000295"/>
                <a:gd name="connsiteX0" fmla="*/ 890960 w 962020"/>
                <a:gd name="connsiteY0" fmla="*/ 848349 h 1012098"/>
                <a:gd name="connsiteX1" fmla="*/ 646732 w 962020"/>
                <a:gd name="connsiteY1" fmla="*/ 994582 h 1012098"/>
                <a:gd name="connsiteX2" fmla="*/ 206766 w 962020"/>
                <a:gd name="connsiteY2" fmla="*/ 954494 h 1012098"/>
                <a:gd name="connsiteX3" fmla="*/ 3665 w 962020"/>
                <a:gd name="connsiteY3" fmla="*/ 454980 h 1012098"/>
                <a:gd name="connsiteX4" fmla="*/ 314219 w 962020"/>
                <a:gd name="connsiteY4" fmla="*/ 69345 h 1012098"/>
                <a:gd name="connsiteX5" fmla="*/ 781005 w 962020"/>
                <a:gd name="connsiteY5" fmla="*/ 33019 h 1012098"/>
                <a:gd name="connsiteX6" fmla="*/ 961031 w 962020"/>
                <a:gd name="connsiteY6" fmla="*/ 326297 h 1012098"/>
                <a:gd name="connsiteX7" fmla="*/ 703006 w 962020"/>
                <a:gd name="connsiteY7" fmla="*/ 632973 h 1012098"/>
                <a:gd name="connsiteX8" fmla="*/ 890960 w 962020"/>
                <a:gd name="connsiteY8" fmla="*/ 848349 h 1012098"/>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90960 w 962020"/>
                <a:gd name="connsiteY0" fmla="*/ 848349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90960 w 962020"/>
                <a:gd name="connsiteY8" fmla="*/ 848349 h 1023661"/>
                <a:gd name="connsiteX0" fmla="*/ 833301 w 962020"/>
                <a:gd name="connsiteY0" fmla="*/ 856128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33301 w 962020"/>
                <a:gd name="connsiteY8" fmla="*/ 856128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3006 w 962020"/>
                <a:gd name="connsiteY7" fmla="*/ 632973 h 1023661"/>
                <a:gd name="connsiteX8" fmla="*/ 820294 w 962020"/>
                <a:gd name="connsiteY8" fmla="*/ 848574 h 1023661"/>
                <a:gd name="connsiteX0" fmla="*/ 820294 w 962020"/>
                <a:gd name="connsiteY0" fmla="*/ 848574 h 1023661"/>
                <a:gd name="connsiteX1" fmla="*/ 646732 w 962020"/>
                <a:gd name="connsiteY1" fmla="*/ 994582 h 1023661"/>
                <a:gd name="connsiteX2" fmla="*/ 206766 w 962020"/>
                <a:gd name="connsiteY2" fmla="*/ 954494 h 1023661"/>
                <a:gd name="connsiteX3" fmla="*/ 3665 w 962020"/>
                <a:gd name="connsiteY3" fmla="*/ 454980 h 1023661"/>
                <a:gd name="connsiteX4" fmla="*/ 314219 w 962020"/>
                <a:gd name="connsiteY4" fmla="*/ 69345 h 1023661"/>
                <a:gd name="connsiteX5" fmla="*/ 781005 w 962020"/>
                <a:gd name="connsiteY5" fmla="*/ 33019 h 1023661"/>
                <a:gd name="connsiteX6" fmla="*/ 961031 w 962020"/>
                <a:gd name="connsiteY6" fmla="*/ 326297 h 1023661"/>
                <a:gd name="connsiteX7" fmla="*/ 704549 w 962020"/>
                <a:gd name="connsiteY7" fmla="*/ 638453 h 1023661"/>
                <a:gd name="connsiteX8" fmla="*/ 820294 w 962020"/>
                <a:gd name="connsiteY8" fmla="*/ 848574 h 1023661"/>
                <a:gd name="connsiteX0" fmla="*/ 820294 w 879922"/>
                <a:gd name="connsiteY0" fmla="*/ 848574 h 1023661"/>
                <a:gd name="connsiteX1" fmla="*/ 646732 w 879922"/>
                <a:gd name="connsiteY1" fmla="*/ 994582 h 1023661"/>
                <a:gd name="connsiteX2" fmla="*/ 206766 w 879922"/>
                <a:gd name="connsiteY2" fmla="*/ 954494 h 1023661"/>
                <a:gd name="connsiteX3" fmla="*/ 3665 w 879922"/>
                <a:gd name="connsiteY3" fmla="*/ 454980 h 1023661"/>
                <a:gd name="connsiteX4" fmla="*/ 314219 w 879922"/>
                <a:gd name="connsiteY4" fmla="*/ 69345 h 1023661"/>
                <a:gd name="connsiteX5" fmla="*/ 781005 w 879922"/>
                <a:gd name="connsiteY5" fmla="*/ 33019 h 1023661"/>
                <a:gd name="connsiteX6" fmla="*/ 857717 w 879922"/>
                <a:gd name="connsiteY6" fmla="*/ 403840 h 1023661"/>
                <a:gd name="connsiteX7" fmla="*/ 704549 w 879922"/>
                <a:gd name="connsiteY7" fmla="*/ 638453 h 1023661"/>
                <a:gd name="connsiteX8" fmla="*/ 820294 w 879922"/>
                <a:gd name="connsiteY8" fmla="*/ 848574 h 1023661"/>
                <a:gd name="connsiteX0" fmla="*/ 820294 w 859397"/>
                <a:gd name="connsiteY0" fmla="*/ 817587 h 992674"/>
                <a:gd name="connsiteX1" fmla="*/ 646732 w 859397"/>
                <a:gd name="connsiteY1" fmla="*/ 963595 h 992674"/>
                <a:gd name="connsiteX2" fmla="*/ 206766 w 859397"/>
                <a:gd name="connsiteY2" fmla="*/ 923507 h 992674"/>
                <a:gd name="connsiteX3" fmla="*/ 3665 w 859397"/>
                <a:gd name="connsiteY3" fmla="*/ 423993 h 992674"/>
                <a:gd name="connsiteX4" fmla="*/ 314219 w 859397"/>
                <a:gd name="connsiteY4" fmla="*/ 38358 h 992674"/>
                <a:gd name="connsiteX5" fmla="*/ 699079 w 859397"/>
                <a:gd name="connsiteY5" fmla="*/ 78241 h 992674"/>
                <a:gd name="connsiteX6" fmla="*/ 857717 w 859397"/>
                <a:gd name="connsiteY6" fmla="*/ 372853 h 992674"/>
                <a:gd name="connsiteX7" fmla="*/ 704549 w 859397"/>
                <a:gd name="connsiteY7" fmla="*/ 607466 h 992674"/>
                <a:gd name="connsiteX8" fmla="*/ 820294 w 859397"/>
                <a:gd name="connsiteY8" fmla="*/ 817587 h 99267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704549 w 864475"/>
                <a:gd name="connsiteY7" fmla="*/ 611156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64475"/>
                <a:gd name="connsiteY0" fmla="*/ 821277 h 996364"/>
                <a:gd name="connsiteX1" fmla="*/ 646732 w 864475"/>
                <a:gd name="connsiteY1" fmla="*/ 967285 h 996364"/>
                <a:gd name="connsiteX2" fmla="*/ 206766 w 864475"/>
                <a:gd name="connsiteY2" fmla="*/ 927197 h 996364"/>
                <a:gd name="connsiteX3" fmla="*/ 3665 w 864475"/>
                <a:gd name="connsiteY3" fmla="*/ 427683 h 996364"/>
                <a:gd name="connsiteX4" fmla="*/ 314219 w 864475"/>
                <a:gd name="connsiteY4" fmla="*/ 42048 h 996364"/>
                <a:gd name="connsiteX5" fmla="*/ 738769 w 864475"/>
                <a:gd name="connsiteY5" fmla="*/ 68302 h 996364"/>
                <a:gd name="connsiteX6" fmla="*/ 857717 w 864475"/>
                <a:gd name="connsiteY6" fmla="*/ 376543 h 996364"/>
                <a:gd name="connsiteX7" fmla="*/ 689331 w 864475"/>
                <a:gd name="connsiteY7" fmla="*/ 634410 h 996364"/>
                <a:gd name="connsiteX8" fmla="*/ 820294 w 864475"/>
                <a:gd name="connsiteY8" fmla="*/ 821277 h 996364"/>
                <a:gd name="connsiteX0" fmla="*/ 820294 w 854717"/>
                <a:gd name="connsiteY0" fmla="*/ 821277 h 996364"/>
                <a:gd name="connsiteX1" fmla="*/ 646732 w 854717"/>
                <a:gd name="connsiteY1" fmla="*/ 967285 h 996364"/>
                <a:gd name="connsiteX2" fmla="*/ 206766 w 854717"/>
                <a:gd name="connsiteY2" fmla="*/ 927197 h 996364"/>
                <a:gd name="connsiteX3" fmla="*/ 3665 w 854717"/>
                <a:gd name="connsiteY3" fmla="*/ 427683 h 996364"/>
                <a:gd name="connsiteX4" fmla="*/ 314219 w 854717"/>
                <a:gd name="connsiteY4" fmla="*/ 42048 h 996364"/>
                <a:gd name="connsiteX5" fmla="*/ 738769 w 854717"/>
                <a:gd name="connsiteY5" fmla="*/ 68302 h 996364"/>
                <a:gd name="connsiteX6" fmla="*/ 844170 w 854717"/>
                <a:gd name="connsiteY6" fmla="*/ 309078 h 996364"/>
                <a:gd name="connsiteX7" fmla="*/ 689331 w 854717"/>
                <a:gd name="connsiteY7" fmla="*/ 634410 h 996364"/>
                <a:gd name="connsiteX8" fmla="*/ 820294 w 854717"/>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9223"/>
                <a:gd name="connsiteY0" fmla="*/ 821277 h 996364"/>
                <a:gd name="connsiteX1" fmla="*/ 646732 w 859223"/>
                <a:gd name="connsiteY1" fmla="*/ 967285 h 996364"/>
                <a:gd name="connsiteX2" fmla="*/ 206766 w 859223"/>
                <a:gd name="connsiteY2" fmla="*/ 927197 h 996364"/>
                <a:gd name="connsiteX3" fmla="*/ 3665 w 859223"/>
                <a:gd name="connsiteY3" fmla="*/ 427683 h 996364"/>
                <a:gd name="connsiteX4" fmla="*/ 314219 w 859223"/>
                <a:gd name="connsiteY4" fmla="*/ 42048 h 996364"/>
                <a:gd name="connsiteX5" fmla="*/ 738769 w 859223"/>
                <a:gd name="connsiteY5" fmla="*/ 68302 h 996364"/>
                <a:gd name="connsiteX6" fmla="*/ 844170 w 859223"/>
                <a:gd name="connsiteY6" fmla="*/ 309078 h 996364"/>
                <a:gd name="connsiteX7" fmla="*/ 689331 w 859223"/>
                <a:gd name="connsiteY7" fmla="*/ 634410 h 996364"/>
                <a:gd name="connsiteX8" fmla="*/ 820294 w 859223"/>
                <a:gd name="connsiteY8" fmla="*/ 821277 h 996364"/>
                <a:gd name="connsiteX0" fmla="*/ 820294 w 854278"/>
                <a:gd name="connsiteY0" fmla="*/ 821277 h 996364"/>
                <a:gd name="connsiteX1" fmla="*/ 646732 w 854278"/>
                <a:gd name="connsiteY1" fmla="*/ 967285 h 996364"/>
                <a:gd name="connsiteX2" fmla="*/ 206766 w 854278"/>
                <a:gd name="connsiteY2" fmla="*/ 927197 h 996364"/>
                <a:gd name="connsiteX3" fmla="*/ 3665 w 854278"/>
                <a:gd name="connsiteY3" fmla="*/ 427683 h 996364"/>
                <a:gd name="connsiteX4" fmla="*/ 314219 w 854278"/>
                <a:gd name="connsiteY4" fmla="*/ 42048 h 996364"/>
                <a:gd name="connsiteX5" fmla="*/ 738769 w 854278"/>
                <a:gd name="connsiteY5" fmla="*/ 68302 h 996364"/>
                <a:gd name="connsiteX6" fmla="*/ 844170 w 854278"/>
                <a:gd name="connsiteY6" fmla="*/ 309078 h 996364"/>
                <a:gd name="connsiteX7" fmla="*/ 689331 w 854278"/>
                <a:gd name="connsiteY7" fmla="*/ 634410 h 996364"/>
                <a:gd name="connsiteX8" fmla="*/ 820294 w 854278"/>
                <a:gd name="connsiteY8" fmla="*/ 821277 h 996364"/>
                <a:gd name="connsiteX0" fmla="*/ 805221 w 839205"/>
                <a:gd name="connsiteY0" fmla="*/ 821277 h 993483"/>
                <a:gd name="connsiteX1" fmla="*/ 631659 w 839205"/>
                <a:gd name="connsiteY1" fmla="*/ 967285 h 993483"/>
                <a:gd name="connsiteX2" fmla="*/ 191693 w 839205"/>
                <a:gd name="connsiteY2" fmla="*/ 927197 h 993483"/>
                <a:gd name="connsiteX3" fmla="*/ 4016 w 839205"/>
                <a:gd name="connsiteY3" fmla="*/ 482484 h 993483"/>
                <a:gd name="connsiteX4" fmla="*/ 299146 w 839205"/>
                <a:gd name="connsiteY4" fmla="*/ 42048 h 993483"/>
                <a:gd name="connsiteX5" fmla="*/ 723696 w 839205"/>
                <a:gd name="connsiteY5" fmla="*/ 68302 h 993483"/>
                <a:gd name="connsiteX6" fmla="*/ 829097 w 839205"/>
                <a:gd name="connsiteY6" fmla="*/ 309078 h 993483"/>
                <a:gd name="connsiteX7" fmla="*/ 674258 w 839205"/>
                <a:gd name="connsiteY7" fmla="*/ 634410 h 993483"/>
                <a:gd name="connsiteX8" fmla="*/ 805221 w 839205"/>
                <a:gd name="connsiteY8" fmla="*/ 821277 h 993483"/>
                <a:gd name="connsiteX0" fmla="*/ 810061 w 844045"/>
                <a:gd name="connsiteY0" fmla="*/ 821277 h 993397"/>
                <a:gd name="connsiteX1" fmla="*/ 636499 w 844045"/>
                <a:gd name="connsiteY1" fmla="*/ 967285 h 993397"/>
                <a:gd name="connsiteX2" fmla="*/ 196533 w 844045"/>
                <a:gd name="connsiteY2" fmla="*/ 927197 h 993397"/>
                <a:gd name="connsiteX3" fmla="*/ 3895 w 844045"/>
                <a:gd name="connsiteY3" fmla="*/ 484188 h 993397"/>
                <a:gd name="connsiteX4" fmla="*/ 303986 w 844045"/>
                <a:gd name="connsiteY4" fmla="*/ 42048 h 993397"/>
                <a:gd name="connsiteX5" fmla="*/ 728536 w 844045"/>
                <a:gd name="connsiteY5" fmla="*/ 68302 h 993397"/>
                <a:gd name="connsiteX6" fmla="*/ 833937 w 844045"/>
                <a:gd name="connsiteY6" fmla="*/ 309078 h 993397"/>
                <a:gd name="connsiteX7" fmla="*/ 679098 w 844045"/>
                <a:gd name="connsiteY7" fmla="*/ 634410 h 993397"/>
                <a:gd name="connsiteX8" fmla="*/ 810061 w 844045"/>
                <a:gd name="connsiteY8" fmla="*/ 821277 h 993397"/>
                <a:gd name="connsiteX0" fmla="*/ 810061 w 844045"/>
                <a:gd name="connsiteY0" fmla="*/ 825239 h 997359"/>
                <a:gd name="connsiteX1" fmla="*/ 636499 w 844045"/>
                <a:gd name="connsiteY1" fmla="*/ 971247 h 997359"/>
                <a:gd name="connsiteX2" fmla="*/ 196533 w 844045"/>
                <a:gd name="connsiteY2" fmla="*/ 931159 h 997359"/>
                <a:gd name="connsiteX3" fmla="*/ 3895 w 844045"/>
                <a:gd name="connsiteY3" fmla="*/ 488150 h 997359"/>
                <a:gd name="connsiteX4" fmla="*/ 303986 w 844045"/>
                <a:gd name="connsiteY4" fmla="*/ 46010 h 997359"/>
                <a:gd name="connsiteX5" fmla="*/ 728536 w 844045"/>
                <a:gd name="connsiteY5" fmla="*/ 72264 h 997359"/>
                <a:gd name="connsiteX6" fmla="*/ 833937 w 844045"/>
                <a:gd name="connsiteY6" fmla="*/ 313040 h 997359"/>
                <a:gd name="connsiteX7" fmla="*/ 679098 w 844045"/>
                <a:gd name="connsiteY7" fmla="*/ 638372 h 997359"/>
                <a:gd name="connsiteX8" fmla="*/ 810061 w 844045"/>
                <a:gd name="connsiteY8" fmla="*/ 825239 h 997359"/>
                <a:gd name="connsiteX0" fmla="*/ 810061 w 837826"/>
                <a:gd name="connsiteY0" fmla="*/ 825239 h 997359"/>
                <a:gd name="connsiteX1" fmla="*/ 636499 w 837826"/>
                <a:gd name="connsiteY1" fmla="*/ 971247 h 997359"/>
                <a:gd name="connsiteX2" fmla="*/ 196533 w 837826"/>
                <a:gd name="connsiteY2" fmla="*/ 931159 h 997359"/>
                <a:gd name="connsiteX3" fmla="*/ 3895 w 837826"/>
                <a:gd name="connsiteY3" fmla="*/ 488150 h 997359"/>
                <a:gd name="connsiteX4" fmla="*/ 303986 w 837826"/>
                <a:gd name="connsiteY4" fmla="*/ 46010 h 997359"/>
                <a:gd name="connsiteX5" fmla="*/ 728536 w 837826"/>
                <a:gd name="connsiteY5" fmla="*/ 72264 h 997359"/>
                <a:gd name="connsiteX6" fmla="*/ 833937 w 837826"/>
                <a:gd name="connsiteY6" fmla="*/ 313040 h 997359"/>
                <a:gd name="connsiteX7" fmla="*/ 679098 w 837826"/>
                <a:gd name="connsiteY7" fmla="*/ 638372 h 997359"/>
                <a:gd name="connsiteX8" fmla="*/ 810061 w 837826"/>
                <a:gd name="connsiteY8" fmla="*/ 825239 h 997359"/>
                <a:gd name="connsiteX0" fmla="*/ 810061 w 839752"/>
                <a:gd name="connsiteY0" fmla="*/ 825239 h 997359"/>
                <a:gd name="connsiteX1" fmla="*/ 636499 w 839752"/>
                <a:gd name="connsiteY1" fmla="*/ 971247 h 997359"/>
                <a:gd name="connsiteX2" fmla="*/ 196533 w 839752"/>
                <a:gd name="connsiteY2" fmla="*/ 931159 h 997359"/>
                <a:gd name="connsiteX3" fmla="*/ 3895 w 839752"/>
                <a:gd name="connsiteY3" fmla="*/ 488150 h 997359"/>
                <a:gd name="connsiteX4" fmla="*/ 303986 w 839752"/>
                <a:gd name="connsiteY4" fmla="*/ 46010 h 997359"/>
                <a:gd name="connsiteX5" fmla="*/ 728536 w 839752"/>
                <a:gd name="connsiteY5" fmla="*/ 72264 h 997359"/>
                <a:gd name="connsiteX6" fmla="*/ 833937 w 839752"/>
                <a:gd name="connsiteY6" fmla="*/ 313040 h 997359"/>
                <a:gd name="connsiteX7" fmla="*/ 679098 w 839752"/>
                <a:gd name="connsiteY7" fmla="*/ 638372 h 997359"/>
                <a:gd name="connsiteX8" fmla="*/ 810061 w 839752"/>
                <a:gd name="connsiteY8" fmla="*/ 825239 h 997359"/>
                <a:gd name="connsiteX0" fmla="*/ 810061 w 835020"/>
                <a:gd name="connsiteY0" fmla="*/ 825239 h 997359"/>
                <a:gd name="connsiteX1" fmla="*/ 636499 w 835020"/>
                <a:gd name="connsiteY1" fmla="*/ 971247 h 997359"/>
                <a:gd name="connsiteX2" fmla="*/ 196533 w 835020"/>
                <a:gd name="connsiteY2" fmla="*/ 931159 h 997359"/>
                <a:gd name="connsiteX3" fmla="*/ 3895 w 835020"/>
                <a:gd name="connsiteY3" fmla="*/ 488150 h 997359"/>
                <a:gd name="connsiteX4" fmla="*/ 303986 w 835020"/>
                <a:gd name="connsiteY4" fmla="*/ 46010 h 997359"/>
                <a:gd name="connsiteX5" fmla="*/ 728536 w 835020"/>
                <a:gd name="connsiteY5" fmla="*/ 72264 h 997359"/>
                <a:gd name="connsiteX6" fmla="*/ 833937 w 835020"/>
                <a:gd name="connsiteY6" fmla="*/ 313040 h 997359"/>
                <a:gd name="connsiteX7" fmla="*/ 679098 w 835020"/>
                <a:gd name="connsiteY7" fmla="*/ 638372 h 997359"/>
                <a:gd name="connsiteX8" fmla="*/ 810061 w 835020"/>
                <a:gd name="connsiteY8" fmla="*/ 825239 h 99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20" h="997359">
                  <a:moveTo>
                    <a:pt x="810061" y="825239"/>
                  </a:moveTo>
                  <a:cubicBezTo>
                    <a:pt x="802535" y="892973"/>
                    <a:pt x="793128" y="921694"/>
                    <a:pt x="636499" y="971247"/>
                  </a:cubicBezTo>
                  <a:cubicBezTo>
                    <a:pt x="509639" y="1010579"/>
                    <a:pt x="301967" y="1011675"/>
                    <a:pt x="196533" y="931159"/>
                  </a:cubicBezTo>
                  <a:cubicBezTo>
                    <a:pt x="91099" y="850643"/>
                    <a:pt x="-22619" y="627826"/>
                    <a:pt x="3895" y="488150"/>
                  </a:cubicBezTo>
                  <a:cubicBezTo>
                    <a:pt x="44850" y="274277"/>
                    <a:pt x="141406" y="135380"/>
                    <a:pt x="303986" y="46010"/>
                  </a:cubicBezTo>
                  <a:cubicBezTo>
                    <a:pt x="508213" y="-39080"/>
                    <a:pt x="629281" y="8213"/>
                    <a:pt x="728536" y="72264"/>
                  </a:cubicBezTo>
                  <a:cubicBezTo>
                    <a:pt x="818540" y="136504"/>
                    <a:pt x="840518" y="268354"/>
                    <a:pt x="833937" y="313040"/>
                  </a:cubicBezTo>
                  <a:cubicBezTo>
                    <a:pt x="812993" y="400119"/>
                    <a:pt x="656854" y="435873"/>
                    <a:pt x="679098" y="638372"/>
                  </a:cubicBezTo>
                  <a:cubicBezTo>
                    <a:pt x="735190" y="778476"/>
                    <a:pt x="812351" y="709408"/>
                    <a:pt x="810061" y="825239"/>
                  </a:cubicBezTo>
                  <a:close/>
                </a:path>
              </a:pathLst>
            </a:cu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18" name="文本框 17"/>
            <p:cNvSpPr txBox="1"/>
            <p:nvPr/>
          </p:nvSpPr>
          <p:spPr>
            <a:xfrm>
              <a:off x="5781739" y="2523576"/>
              <a:ext cx="1772280" cy="400109"/>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a:t>
              </a:r>
              <a:r>
                <a:rPr lang="zh-CN" altLang="en-US" sz="1350" dirty="0">
                  <a:latin typeface="Times" panose="02020603060405020304" pitchFamily="18" charset="0"/>
                  <a:ea typeface="楷体" panose="02010609060101010101" pitchFamily="49" charset="-122"/>
                </a:rPr>
                <a:t>表示的原因</a:t>
              </a:r>
            </a:p>
          </p:txBody>
        </p:sp>
      </p:grpSp>
      <p:sp>
        <p:nvSpPr>
          <p:cNvPr id="22" name="文本框 21"/>
          <p:cNvSpPr txBox="1"/>
          <p:nvPr/>
        </p:nvSpPr>
        <p:spPr>
          <a:xfrm>
            <a:off x="1897486" y="2231834"/>
            <a:ext cx="1396536"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同等性能的假设</a:t>
            </a:r>
          </a:p>
        </p:txBody>
      </p:sp>
      <p:cxnSp>
        <p:nvCxnSpPr>
          <p:cNvPr id="24" name="直接箭头连接符 23"/>
          <p:cNvCxnSpPr>
            <a:stCxn id="22" idx="2"/>
          </p:cNvCxnSpPr>
          <p:nvPr/>
        </p:nvCxnSpPr>
        <p:spPr>
          <a:xfrm flipH="1">
            <a:off x="2274060" y="2531916"/>
            <a:ext cx="321694" cy="32511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4380836" y="2231834"/>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假设空间</a:t>
            </a:r>
          </a:p>
        </p:txBody>
      </p:sp>
      <p:cxnSp>
        <p:nvCxnSpPr>
          <p:cNvPr id="26" name="直接箭头连接符 25"/>
          <p:cNvCxnSpPr/>
          <p:nvPr/>
        </p:nvCxnSpPr>
        <p:spPr>
          <a:xfrm flipH="1">
            <a:off x="4142251" y="2406121"/>
            <a:ext cx="233387" cy="20824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grpSp>
        <p:nvGrpSpPr>
          <p:cNvPr id="38" name="组合 37"/>
          <p:cNvGrpSpPr/>
          <p:nvPr/>
        </p:nvGrpSpPr>
        <p:grpSpPr>
          <a:xfrm>
            <a:off x="1714707" y="2967079"/>
            <a:ext cx="697706" cy="791003"/>
            <a:chOff x="2097088" y="1982788"/>
            <a:chExt cx="930275" cy="1054670"/>
          </a:xfrm>
        </p:grpSpPr>
        <p:graphicFrame>
          <p:nvGraphicFramePr>
            <p:cNvPr id="28" name="对象 27"/>
            <p:cNvGraphicFramePr>
              <a:graphicFrameLocks noChangeAspect="1"/>
            </p:cNvGraphicFramePr>
            <p:nvPr/>
          </p:nvGraphicFramePr>
          <p:xfrm>
            <a:off x="2166299" y="2750121"/>
            <a:ext cx="384175" cy="287337"/>
          </p:xfrm>
          <a:graphic>
            <a:graphicData uri="http://schemas.openxmlformats.org/presentationml/2006/ole">
              <mc:AlternateContent xmlns:mc="http://schemas.openxmlformats.org/markup-compatibility/2006">
                <mc:Choice xmlns:v="urn:schemas-microsoft-com:vml" Requires="v">
                  <p:oleObj name="Formula" r:id="rId3" imgW="227520" imgH="169200" progId="Equation.Ribbit">
                    <p:embed/>
                  </p:oleObj>
                </mc:Choice>
                <mc:Fallback>
                  <p:oleObj name="Formula" r:id="rId3" imgW="227520" imgH="169200" progId="Equation.Ribbit">
                    <p:embed/>
                    <p:pic>
                      <p:nvPicPr>
                        <p:cNvPr id="0" name=""/>
                        <p:cNvPicPr/>
                        <p:nvPr/>
                      </p:nvPicPr>
                      <p:blipFill>
                        <a:blip r:embed="rId4"/>
                        <a:stretch>
                          <a:fillRect/>
                        </a:stretch>
                      </p:blipFill>
                      <p:spPr>
                        <a:xfrm>
                          <a:off x="2166299" y="2750121"/>
                          <a:ext cx="384175" cy="287337"/>
                        </a:xfrm>
                        <a:prstGeom prst="rect">
                          <a:avLst/>
                        </a:prstGeom>
                      </p:spPr>
                    </p:pic>
                  </p:oleObj>
                </mc:Fallback>
              </mc:AlternateContent>
            </a:graphicData>
          </a:graphic>
        </p:graphicFrame>
        <p:graphicFrame>
          <p:nvGraphicFramePr>
            <p:cNvPr id="29" name="对象 28"/>
            <p:cNvGraphicFramePr>
              <a:graphicFrameLocks noChangeAspect="1"/>
            </p:cNvGraphicFramePr>
            <p:nvPr/>
          </p:nvGraphicFramePr>
          <p:xfrm>
            <a:off x="2284413" y="2383414"/>
            <a:ext cx="323850" cy="288925"/>
          </p:xfrm>
          <a:graphic>
            <a:graphicData uri="http://schemas.openxmlformats.org/presentationml/2006/ole">
              <mc:AlternateContent xmlns:mc="http://schemas.openxmlformats.org/markup-compatibility/2006">
                <mc:Choice xmlns:v="urn:schemas-microsoft-com:vml" Requires="v">
                  <p:oleObj name="Formula" r:id="rId5" imgW="191880" imgH="170280" progId="Equation.Ribbit">
                    <p:embed/>
                  </p:oleObj>
                </mc:Choice>
                <mc:Fallback>
                  <p:oleObj name="Formula" r:id="rId5" imgW="191880" imgH="170280" progId="Equation.Ribbit">
                    <p:embed/>
                    <p:pic>
                      <p:nvPicPr>
                        <p:cNvPr id="0" name=""/>
                        <p:cNvPicPr/>
                        <p:nvPr/>
                      </p:nvPicPr>
                      <p:blipFill>
                        <a:blip r:embed="rId6"/>
                        <a:stretch>
                          <a:fillRect/>
                        </a:stretch>
                      </p:blipFill>
                      <p:spPr>
                        <a:xfrm>
                          <a:off x="2284413" y="2383414"/>
                          <a:ext cx="323850" cy="288925"/>
                        </a:xfrm>
                        <a:prstGeom prst="rect">
                          <a:avLst/>
                        </a:prstGeom>
                      </p:spPr>
                    </p:pic>
                  </p:oleObj>
                </mc:Fallback>
              </mc:AlternateContent>
            </a:graphicData>
          </a:graphic>
        </p:graphicFrame>
        <p:graphicFrame>
          <p:nvGraphicFramePr>
            <p:cNvPr id="30" name="对象 29"/>
            <p:cNvGraphicFramePr>
              <a:graphicFrameLocks noChangeAspect="1"/>
            </p:cNvGraphicFramePr>
            <p:nvPr/>
          </p:nvGraphicFramePr>
          <p:xfrm>
            <a:off x="2097088" y="1982788"/>
            <a:ext cx="392112" cy="288925"/>
          </p:xfrm>
          <a:graphic>
            <a:graphicData uri="http://schemas.openxmlformats.org/presentationml/2006/ole">
              <mc:AlternateContent xmlns:mc="http://schemas.openxmlformats.org/markup-compatibility/2006">
                <mc:Choice xmlns:v="urn:schemas-microsoft-com:vml" Requires="v">
                  <p:oleObj name="Formula" r:id="rId7" imgW="231480" imgH="169200" progId="Equation.Ribbit">
                    <p:embed/>
                  </p:oleObj>
                </mc:Choice>
                <mc:Fallback>
                  <p:oleObj name="Formula" r:id="rId7" imgW="231480" imgH="169200" progId="Equation.Ribbit">
                    <p:embed/>
                    <p:pic>
                      <p:nvPicPr>
                        <p:cNvPr id="0" name=""/>
                        <p:cNvPicPr/>
                        <p:nvPr/>
                      </p:nvPicPr>
                      <p:blipFill>
                        <a:blip r:embed="rId8"/>
                        <a:stretch>
                          <a:fillRect/>
                        </a:stretch>
                      </p:blipFill>
                      <p:spPr>
                        <a:xfrm>
                          <a:off x="2097088" y="1982788"/>
                          <a:ext cx="392112" cy="288925"/>
                        </a:xfrm>
                        <a:prstGeom prst="rect">
                          <a:avLst/>
                        </a:prstGeom>
                      </p:spPr>
                    </p:pic>
                  </p:oleObj>
                </mc:Fallback>
              </mc:AlternateContent>
            </a:graphicData>
          </a:graphic>
        </p:graphicFrame>
        <p:graphicFrame>
          <p:nvGraphicFramePr>
            <p:cNvPr id="31" name="对象 30"/>
            <p:cNvGraphicFramePr>
              <a:graphicFrameLocks noChangeAspect="1"/>
            </p:cNvGraphicFramePr>
            <p:nvPr/>
          </p:nvGraphicFramePr>
          <p:xfrm>
            <a:off x="2638425" y="2043113"/>
            <a:ext cx="388938" cy="288925"/>
          </p:xfrm>
          <a:graphic>
            <a:graphicData uri="http://schemas.openxmlformats.org/presentationml/2006/ole">
              <mc:AlternateContent xmlns:mc="http://schemas.openxmlformats.org/markup-compatibility/2006">
                <mc:Choice xmlns:v="urn:schemas-microsoft-com:vml" Requires="v">
                  <p:oleObj name="Formula" r:id="rId9" imgW="230040" imgH="169200" progId="Equation.Ribbit">
                    <p:embed/>
                  </p:oleObj>
                </mc:Choice>
                <mc:Fallback>
                  <p:oleObj name="Formula" r:id="rId9" imgW="230040" imgH="169200" progId="Equation.Ribbit">
                    <p:embed/>
                    <p:pic>
                      <p:nvPicPr>
                        <p:cNvPr id="0" name=""/>
                        <p:cNvPicPr/>
                        <p:nvPr/>
                      </p:nvPicPr>
                      <p:blipFill>
                        <a:blip r:embed="rId10"/>
                        <a:stretch>
                          <a:fillRect/>
                        </a:stretch>
                      </p:blipFill>
                      <p:spPr>
                        <a:xfrm>
                          <a:off x="2638425" y="2043113"/>
                          <a:ext cx="388938" cy="288925"/>
                        </a:xfrm>
                        <a:prstGeom prst="rect">
                          <a:avLst/>
                        </a:prstGeom>
                      </p:spPr>
                    </p:pic>
                  </p:oleObj>
                </mc:Fallback>
              </mc:AlternateContent>
            </a:graphicData>
          </a:graphic>
        </p:graphicFrame>
      </p:grpSp>
      <p:grpSp>
        <p:nvGrpSpPr>
          <p:cNvPr id="37" name="组合 36"/>
          <p:cNvGrpSpPr/>
          <p:nvPr/>
        </p:nvGrpSpPr>
        <p:grpSpPr>
          <a:xfrm>
            <a:off x="3683130" y="2967079"/>
            <a:ext cx="697706" cy="791003"/>
            <a:chOff x="4721652" y="2057177"/>
            <a:chExt cx="930275" cy="1054670"/>
          </a:xfrm>
        </p:grpSpPr>
        <p:graphicFrame>
          <p:nvGraphicFramePr>
            <p:cNvPr id="33" name="对象 32"/>
            <p:cNvGraphicFramePr>
              <a:graphicFrameLocks noChangeAspect="1"/>
            </p:cNvGraphicFramePr>
            <p:nvPr/>
          </p:nvGraphicFramePr>
          <p:xfrm>
            <a:off x="4790863" y="2824510"/>
            <a:ext cx="384175" cy="287337"/>
          </p:xfrm>
          <a:graphic>
            <a:graphicData uri="http://schemas.openxmlformats.org/presentationml/2006/ole">
              <mc:AlternateContent xmlns:mc="http://schemas.openxmlformats.org/markup-compatibility/2006">
                <mc:Choice xmlns:v="urn:schemas-microsoft-com:vml" Requires="v">
                  <p:oleObj name="Formula" r:id="rId11" imgW="227520" imgH="169200" progId="Equation.Ribbit">
                    <p:embed/>
                  </p:oleObj>
                </mc:Choice>
                <mc:Fallback>
                  <p:oleObj name="Formula" r:id="rId11" imgW="227520" imgH="169200" progId="Equation.Ribbit">
                    <p:embed/>
                    <p:pic>
                      <p:nvPicPr>
                        <p:cNvPr id="0" name=""/>
                        <p:cNvPicPr/>
                        <p:nvPr/>
                      </p:nvPicPr>
                      <p:blipFill>
                        <a:blip r:embed="rId4"/>
                        <a:stretch>
                          <a:fillRect/>
                        </a:stretch>
                      </p:blipFill>
                      <p:spPr>
                        <a:xfrm>
                          <a:off x="4790863" y="2824510"/>
                          <a:ext cx="384175" cy="287337"/>
                        </a:xfrm>
                        <a:prstGeom prst="rect">
                          <a:avLst/>
                        </a:prstGeom>
                      </p:spPr>
                    </p:pic>
                  </p:oleObj>
                </mc:Fallback>
              </mc:AlternateContent>
            </a:graphicData>
          </a:graphic>
        </p:graphicFrame>
        <p:graphicFrame>
          <p:nvGraphicFramePr>
            <p:cNvPr id="34" name="对象 33"/>
            <p:cNvGraphicFramePr>
              <a:graphicFrameLocks noChangeAspect="1"/>
            </p:cNvGraphicFramePr>
            <p:nvPr/>
          </p:nvGraphicFramePr>
          <p:xfrm>
            <a:off x="4908550" y="2443947"/>
            <a:ext cx="323850" cy="288925"/>
          </p:xfrm>
          <a:graphic>
            <a:graphicData uri="http://schemas.openxmlformats.org/presentationml/2006/ole">
              <mc:AlternateContent xmlns:mc="http://schemas.openxmlformats.org/markup-compatibility/2006">
                <mc:Choice xmlns:v="urn:schemas-microsoft-com:vml" Requires="v">
                  <p:oleObj name="Formula" r:id="rId12" imgW="191880" imgH="170280" progId="Equation.Ribbit">
                    <p:embed/>
                  </p:oleObj>
                </mc:Choice>
                <mc:Fallback>
                  <p:oleObj name="Formula" r:id="rId12" imgW="191880" imgH="170280" progId="Equation.Ribbit">
                    <p:embed/>
                    <p:pic>
                      <p:nvPicPr>
                        <p:cNvPr id="0" name=""/>
                        <p:cNvPicPr/>
                        <p:nvPr/>
                      </p:nvPicPr>
                      <p:blipFill>
                        <a:blip r:embed="rId6"/>
                        <a:stretch>
                          <a:fillRect/>
                        </a:stretch>
                      </p:blipFill>
                      <p:spPr>
                        <a:xfrm>
                          <a:off x="4908550" y="2443947"/>
                          <a:ext cx="323850" cy="288925"/>
                        </a:xfrm>
                        <a:prstGeom prst="rect">
                          <a:avLst/>
                        </a:prstGeom>
                      </p:spPr>
                    </p:pic>
                  </p:oleObj>
                </mc:Fallback>
              </mc:AlternateContent>
            </a:graphicData>
          </a:graphic>
        </p:graphicFrame>
        <p:graphicFrame>
          <p:nvGraphicFramePr>
            <p:cNvPr id="35" name="对象 34"/>
            <p:cNvGraphicFramePr>
              <a:graphicFrameLocks noChangeAspect="1"/>
            </p:cNvGraphicFramePr>
            <p:nvPr/>
          </p:nvGraphicFramePr>
          <p:xfrm>
            <a:off x="4721652" y="2057177"/>
            <a:ext cx="392112" cy="288925"/>
          </p:xfrm>
          <a:graphic>
            <a:graphicData uri="http://schemas.openxmlformats.org/presentationml/2006/ole">
              <mc:AlternateContent xmlns:mc="http://schemas.openxmlformats.org/markup-compatibility/2006">
                <mc:Choice xmlns:v="urn:schemas-microsoft-com:vml" Requires="v">
                  <p:oleObj name="Formula" r:id="rId13" imgW="231480" imgH="169200" progId="Equation.Ribbit">
                    <p:embed/>
                  </p:oleObj>
                </mc:Choice>
                <mc:Fallback>
                  <p:oleObj name="Formula" r:id="rId13" imgW="231480" imgH="169200" progId="Equation.Ribbit">
                    <p:embed/>
                    <p:pic>
                      <p:nvPicPr>
                        <p:cNvPr id="0" name=""/>
                        <p:cNvPicPr/>
                        <p:nvPr/>
                      </p:nvPicPr>
                      <p:blipFill>
                        <a:blip r:embed="rId8"/>
                        <a:stretch>
                          <a:fillRect/>
                        </a:stretch>
                      </p:blipFill>
                      <p:spPr>
                        <a:xfrm>
                          <a:off x="4721652" y="2057177"/>
                          <a:ext cx="392112" cy="288925"/>
                        </a:xfrm>
                        <a:prstGeom prst="rect">
                          <a:avLst/>
                        </a:prstGeom>
                      </p:spPr>
                    </p:pic>
                  </p:oleObj>
                </mc:Fallback>
              </mc:AlternateContent>
            </a:graphicData>
          </a:graphic>
        </p:graphicFrame>
        <p:graphicFrame>
          <p:nvGraphicFramePr>
            <p:cNvPr id="36" name="对象 35"/>
            <p:cNvGraphicFramePr>
              <a:graphicFrameLocks noChangeAspect="1"/>
            </p:cNvGraphicFramePr>
            <p:nvPr/>
          </p:nvGraphicFramePr>
          <p:xfrm>
            <a:off x="5262989" y="2117502"/>
            <a:ext cx="388938" cy="288925"/>
          </p:xfrm>
          <a:graphic>
            <a:graphicData uri="http://schemas.openxmlformats.org/presentationml/2006/ole">
              <mc:AlternateContent xmlns:mc="http://schemas.openxmlformats.org/markup-compatibility/2006">
                <mc:Choice xmlns:v="urn:schemas-microsoft-com:vml" Requires="v">
                  <p:oleObj name="Formula" r:id="rId14" imgW="230040" imgH="169200" progId="Equation.Ribbit">
                    <p:embed/>
                  </p:oleObj>
                </mc:Choice>
                <mc:Fallback>
                  <p:oleObj name="Formula" r:id="rId14" imgW="230040" imgH="169200" progId="Equation.Ribbit">
                    <p:embed/>
                    <p:pic>
                      <p:nvPicPr>
                        <p:cNvPr id="0" name=""/>
                        <p:cNvPicPr/>
                        <p:nvPr/>
                      </p:nvPicPr>
                      <p:blipFill>
                        <a:blip r:embed="rId10"/>
                        <a:stretch>
                          <a:fillRect/>
                        </a:stretch>
                      </p:blipFill>
                      <p:spPr>
                        <a:xfrm>
                          <a:off x="5262989" y="2117502"/>
                          <a:ext cx="388938" cy="288925"/>
                        </a:xfrm>
                        <a:prstGeom prst="rect">
                          <a:avLst/>
                        </a:prstGeom>
                      </p:spPr>
                    </p:pic>
                  </p:oleObj>
                </mc:Fallback>
              </mc:AlternateContent>
            </a:graphicData>
          </a:graphic>
        </p:graphicFrame>
      </p:grpSp>
      <p:graphicFrame>
        <p:nvGraphicFramePr>
          <p:cNvPr id="40" name="对象 39"/>
          <p:cNvGraphicFramePr>
            <a:graphicFrameLocks noChangeAspect="1"/>
          </p:cNvGraphicFramePr>
          <p:nvPr/>
        </p:nvGraphicFramePr>
        <p:xfrm>
          <a:off x="5953263" y="3758082"/>
          <a:ext cx="296465" cy="215503"/>
        </p:xfrm>
        <a:graphic>
          <a:graphicData uri="http://schemas.openxmlformats.org/presentationml/2006/ole">
            <mc:AlternateContent xmlns:mc="http://schemas.openxmlformats.org/markup-compatibility/2006">
              <mc:Choice xmlns:v="urn:schemas-microsoft-com:vml" Requires="v">
                <p:oleObj name="Formula" r:id="rId15" imgW="234000" imgH="169200" progId="Equation.Ribbit">
                  <p:embed/>
                </p:oleObj>
              </mc:Choice>
              <mc:Fallback>
                <p:oleObj name="Formula" r:id="rId15" imgW="234000" imgH="169200" progId="Equation.Ribbit">
                  <p:embed/>
                  <p:pic>
                    <p:nvPicPr>
                      <p:cNvPr id="0" name=""/>
                      <p:cNvPicPr/>
                      <p:nvPr/>
                    </p:nvPicPr>
                    <p:blipFill>
                      <a:blip r:embed="rId16"/>
                      <a:stretch>
                        <a:fillRect/>
                      </a:stretch>
                    </p:blipFill>
                    <p:spPr>
                      <a:xfrm>
                        <a:off x="5953263" y="3758082"/>
                        <a:ext cx="296465" cy="215503"/>
                      </a:xfrm>
                      <a:prstGeom prst="rect">
                        <a:avLst/>
                      </a:prstGeom>
                    </p:spPr>
                  </p:pic>
                </p:oleObj>
              </mc:Fallback>
            </mc:AlternateContent>
          </a:graphicData>
        </a:graphic>
      </p:graphicFrame>
      <p:graphicFrame>
        <p:nvGraphicFramePr>
          <p:cNvPr id="41" name="对象 40"/>
          <p:cNvGraphicFramePr>
            <a:graphicFrameLocks noChangeAspect="1"/>
          </p:cNvGraphicFramePr>
          <p:nvPr/>
        </p:nvGraphicFramePr>
        <p:xfrm>
          <a:off x="6346237" y="3486622"/>
          <a:ext cx="242888" cy="216694"/>
        </p:xfrm>
        <a:graphic>
          <a:graphicData uri="http://schemas.openxmlformats.org/presentationml/2006/ole">
            <mc:AlternateContent xmlns:mc="http://schemas.openxmlformats.org/markup-compatibility/2006">
              <mc:Choice xmlns:v="urn:schemas-microsoft-com:vml" Requires="v">
                <p:oleObj name="Formula" r:id="rId17" imgW="191880" imgH="170280" progId="Equation.Ribbit">
                  <p:embed/>
                </p:oleObj>
              </mc:Choice>
              <mc:Fallback>
                <p:oleObj name="Formula" r:id="rId17" imgW="191880" imgH="170280" progId="Equation.Ribbit">
                  <p:embed/>
                  <p:pic>
                    <p:nvPicPr>
                      <p:cNvPr id="0" name=""/>
                      <p:cNvPicPr/>
                      <p:nvPr/>
                    </p:nvPicPr>
                    <p:blipFill>
                      <a:blip r:embed="rId6"/>
                      <a:stretch>
                        <a:fillRect/>
                      </a:stretch>
                    </p:blipFill>
                    <p:spPr>
                      <a:xfrm>
                        <a:off x="6346237" y="3486622"/>
                        <a:ext cx="242888" cy="216694"/>
                      </a:xfrm>
                      <a:prstGeom prst="rect">
                        <a:avLst/>
                      </a:prstGeom>
                    </p:spPr>
                  </p:pic>
                </p:oleObj>
              </mc:Fallback>
            </mc:AlternateContent>
          </a:graphicData>
        </a:graphic>
      </p:graphicFrame>
      <p:graphicFrame>
        <p:nvGraphicFramePr>
          <p:cNvPr id="42" name="对象 41"/>
          <p:cNvGraphicFramePr>
            <a:graphicFrameLocks noChangeAspect="1"/>
          </p:cNvGraphicFramePr>
          <p:nvPr/>
        </p:nvGraphicFramePr>
        <p:xfrm>
          <a:off x="5958877" y="3329935"/>
          <a:ext cx="295275" cy="216694"/>
        </p:xfrm>
        <a:graphic>
          <a:graphicData uri="http://schemas.openxmlformats.org/presentationml/2006/ole">
            <mc:AlternateContent xmlns:mc="http://schemas.openxmlformats.org/markup-compatibility/2006">
              <mc:Choice xmlns:v="urn:schemas-microsoft-com:vml" Requires="v">
                <p:oleObj name="Formula" r:id="rId18" imgW="234000" imgH="169200" progId="Equation.Ribbit">
                  <p:embed/>
                </p:oleObj>
              </mc:Choice>
              <mc:Fallback>
                <p:oleObj name="Formula" r:id="rId18" imgW="234000" imgH="169200" progId="Equation.Ribbit">
                  <p:embed/>
                  <p:pic>
                    <p:nvPicPr>
                      <p:cNvPr id="0" name=""/>
                      <p:cNvPicPr/>
                      <p:nvPr/>
                    </p:nvPicPr>
                    <p:blipFill>
                      <a:blip r:embed="rId19"/>
                      <a:stretch>
                        <a:fillRect/>
                      </a:stretch>
                    </p:blipFill>
                    <p:spPr>
                      <a:xfrm>
                        <a:off x="5958877" y="3329935"/>
                        <a:ext cx="295275" cy="216694"/>
                      </a:xfrm>
                      <a:prstGeom prst="rect">
                        <a:avLst/>
                      </a:prstGeom>
                    </p:spPr>
                  </p:pic>
                </p:oleObj>
              </mc:Fallback>
            </mc:AlternateContent>
          </a:graphicData>
        </a:graphic>
      </p:graphicFrame>
      <p:graphicFrame>
        <p:nvGraphicFramePr>
          <p:cNvPr id="43" name="对象 42"/>
          <p:cNvGraphicFramePr>
            <a:graphicFrameLocks noChangeAspect="1"/>
          </p:cNvGraphicFramePr>
          <p:nvPr/>
        </p:nvGraphicFramePr>
        <p:xfrm>
          <a:off x="6266818" y="3101656"/>
          <a:ext cx="295275" cy="216694"/>
        </p:xfrm>
        <a:graphic>
          <a:graphicData uri="http://schemas.openxmlformats.org/presentationml/2006/ole">
            <mc:AlternateContent xmlns:mc="http://schemas.openxmlformats.org/markup-compatibility/2006">
              <mc:Choice xmlns:v="urn:schemas-microsoft-com:vml" Requires="v">
                <p:oleObj name="Formula" r:id="rId20" imgW="234000" imgH="169200" progId="Equation.Ribbit">
                  <p:embed/>
                </p:oleObj>
              </mc:Choice>
              <mc:Fallback>
                <p:oleObj name="Formula" r:id="rId20" imgW="234000" imgH="169200" progId="Equation.Ribbit">
                  <p:embed/>
                  <p:pic>
                    <p:nvPicPr>
                      <p:cNvPr id="0" name=""/>
                      <p:cNvPicPr/>
                      <p:nvPr/>
                    </p:nvPicPr>
                    <p:blipFill>
                      <a:blip r:embed="rId21"/>
                      <a:stretch>
                        <a:fillRect/>
                      </a:stretch>
                    </p:blipFill>
                    <p:spPr>
                      <a:xfrm>
                        <a:off x="6266818" y="3101656"/>
                        <a:ext cx="295275" cy="216694"/>
                      </a:xfrm>
                      <a:prstGeom prst="rect">
                        <a:avLst/>
                      </a:prstGeom>
                    </p:spPr>
                  </p:pic>
                </p:oleObj>
              </mc:Fallback>
            </mc:AlternateContent>
          </a:graphicData>
        </a:graphic>
      </p:graphicFrame>
      <p:sp>
        <p:nvSpPr>
          <p:cNvPr id="44" name="任意多边形 43"/>
          <p:cNvSpPr/>
          <p:nvPr/>
        </p:nvSpPr>
        <p:spPr>
          <a:xfrm>
            <a:off x="3542325" y="2808726"/>
            <a:ext cx="152451" cy="266700"/>
          </a:xfrm>
          <a:custGeom>
            <a:avLst/>
            <a:gdLst>
              <a:gd name="connsiteX0" fmla="*/ 0 w 203268"/>
              <a:gd name="connsiteY0" fmla="*/ 0 h 355600"/>
              <a:gd name="connsiteX1" fmla="*/ 63500 w 203268"/>
              <a:gd name="connsiteY1" fmla="*/ 50800 h 355600"/>
              <a:gd name="connsiteX2" fmla="*/ 114300 w 203268"/>
              <a:gd name="connsiteY2" fmla="*/ 152400 h 355600"/>
              <a:gd name="connsiteX3" fmla="*/ 127000 w 203268"/>
              <a:gd name="connsiteY3" fmla="*/ 190500 h 355600"/>
              <a:gd name="connsiteX4" fmla="*/ 139700 w 203268"/>
              <a:gd name="connsiteY4" fmla="*/ 241300 h 355600"/>
              <a:gd name="connsiteX5" fmla="*/ 177800 w 203268"/>
              <a:gd name="connsiteY5" fmla="*/ 254000 h 355600"/>
              <a:gd name="connsiteX6" fmla="*/ 203200 w 203268"/>
              <a:gd name="connsiteY6" fmla="*/ 35560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68" h="355600">
                <a:moveTo>
                  <a:pt x="0" y="0"/>
                </a:moveTo>
                <a:cubicBezTo>
                  <a:pt x="21167" y="16933"/>
                  <a:pt x="50520" y="27003"/>
                  <a:pt x="63500" y="50800"/>
                </a:cubicBezTo>
                <a:cubicBezTo>
                  <a:pt x="128359" y="169708"/>
                  <a:pt x="25323" y="122741"/>
                  <a:pt x="114300" y="152400"/>
                </a:cubicBezTo>
                <a:cubicBezTo>
                  <a:pt x="118533" y="165100"/>
                  <a:pt x="123322" y="177628"/>
                  <a:pt x="127000" y="190500"/>
                </a:cubicBezTo>
                <a:cubicBezTo>
                  <a:pt x="131795" y="207283"/>
                  <a:pt x="128796" y="227670"/>
                  <a:pt x="139700" y="241300"/>
                </a:cubicBezTo>
                <a:cubicBezTo>
                  <a:pt x="148063" y="251753"/>
                  <a:pt x="165100" y="249767"/>
                  <a:pt x="177800" y="254000"/>
                </a:cubicBezTo>
                <a:cubicBezTo>
                  <a:pt x="205877" y="338232"/>
                  <a:pt x="203200" y="303426"/>
                  <a:pt x="203200" y="355600"/>
                </a:cubicBezTo>
              </a:path>
            </a:pathLst>
          </a:custGeom>
          <a:noFill/>
          <a:ln>
            <a:solidFill>
              <a:schemeClr val="tx1"/>
            </a:solidFill>
            <a:prstDash val="sysDash"/>
            <a:headEnd type="none"/>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任意多边形 44"/>
          <p:cNvSpPr/>
          <p:nvPr/>
        </p:nvSpPr>
        <p:spPr>
          <a:xfrm>
            <a:off x="3370865" y="3690797"/>
            <a:ext cx="367904" cy="164489"/>
          </a:xfrm>
          <a:custGeom>
            <a:avLst/>
            <a:gdLst>
              <a:gd name="connsiteX0" fmla="*/ 0 w 490538"/>
              <a:gd name="connsiteY0" fmla="*/ 219318 h 219318"/>
              <a:gd name="connsiteX1" fmla="*/ 9525 w 490538"/>
              <a:gd name="connsiteY1" fmla="*/ 207411 h 219318"/>
              <a:gd name="connsiteX2" fmla="*/ 21431 w 490538"/>
              <a:gd name="connsiteY2" fmla="*/ 193124 h 219318"/>
              <a:gd name="connsiteX3" fmla="*/ 35719 w 490538"/>
              <a:gd name="connsiteY3" fmla="*/ 188361 h 219318"/>
              <a:gd name="connsiteX4" fmla="*/ 42863 w 490538"/>
              <a:gd name="connsiteY4" fmla="*/ 195505 h 219318"/>
              <a:gd name="connsiteX5" fmla="*/ 66675 w 490538"/>
              <a:gd name="connsiteY5" fmla="*/ 200268 h 219318"/>
              <a:gd name="connsiteX6" fmla="*/ 76200 w 490538"/>
              <a:gd name="connsiteY6" fmla="*/ 202649 h 219318"/>
              <a:gd name="connsiteX7" fmla="*/ 104775 w 490538"/>
              <a:gd name="connsiteY7" fmla="*/ 207411 h 219318"/>
              <a:gd name="connsiteX8" fmla="*/ 126206 w 490538"/>
              <a:gd name="connsiteY8" fmla="*/ 205030 h 219318"/>
              <a:gd name="connsiteX9" fmla="*/ 135731 w 490538"/>
              <a:gd name="connsiteY9" fmla="*/ 197886 h 219318"/>
              <a:gd name="connsiteX10" fmla="*/ 145256 w 490538"/>
              <a:gd name="connsiteY10" fmla="*/ 193124 h 219318"/>
              <a:gd name="connsiteX11" fmla="*/ 147638 w 490538"/>
              <a:gd name="connsiteY11" fmla="*/ 185980 h 219318"/>
              <a:gd name="connsiteX12" fmla="*/ 152400 w 490538"/>
              <a:gd name="connsiteY12" fmla="*/ 178836 h 219318"/>
              <a:gd name="connsiteX13" fmla="*/ 161925 w 490538"/>
              <a:gd name="connsiteY13" fmla="*/ 112161 h 219318"/>
              <a:gd name="connsiteX14" fmla="*/ 169069 w 490538"/>
              <a:gd name="connsiteY14" fmla="*/ 107399 h 219318"/>
              <a:gd name="connsiteX15" fmla="*/ 176213 w 490538"/>
              <a:gd name="connsiteY15" fmla="*/ 105018 h 219318"/>
              <a:gd name="connsiteX16" fmla="*/ 200025 w 490538"/>
              <a:gd name="connsiteY16" fmla="*/ 109780 h 219318"/>
              <a:gd name="connsiteX17" fmla="*/ 207169 w 490538"/>
              <a:gd name="connsiteY17" fmla="*/ 114543 h 219318"/>
              <a:gd name="connsiteX18" fmla="*/ 221456 w 490538"/>
              <a:gd name="connsiteY18" fmla="*/ 119305 h 219318"/>
              <a:gd name="connsiteX19" fmla="*/ 252413 w 490538"/>
              <a:gd name="connsiteY19" fmla="*/ 116924 h 219318"/>
              <a:gd name="connsiteX20" fmla="*/ 266700 w 490538"/>
              <a:gd name="connsiteY20" fmla="*/ 112161 h 219318"/>
              <a:gd name="connsiteX21" fmla="*/ 283369 w 490538"/>
              <a:gd name="connsiteY21" fmla="*/ 90730 h 219318"/>
              <a:gd name="connsiteX22" fmla="*/ 288131 w 490538"/>
              <a:gd name="connsiteY22" fmla="*/ 83586 h 219318"/>
              <a:gd name="connsiteX23" fmla="*/ 295275 w 490538"/>
              <a:gd name="connsiteY23" fmla="*/ 81205 h 219318"/>
              <a:gd name="connsiteX24" fmla="*/ 302419 w 490538"/>
              <a:gd name="connsiteY24" fmla="*/ 83586 h 219318"/>
              <a:gd name="connsiteX25" fmla="*/ 309563 w 490538"/>
              <a:gd name="connsiteY25" fmla="*/ 78824 h 219318"/>
              <a:gd name="connsiteX26" fmla="*/ 321469 w 490538"/>
              <a:gd name="connsiteY26" fmla="*/ 74061 h 219318"/>
              <a:gd name="connsiteX27" fmla="*/ 338138 w 490538"/>
              <a:gd name="connsiteY27" fmla="*/ 64536 h 219318"/>
              <a:gd name="connsiteX28" fmla="*/ 361950 w 490538"/>
              <a:gd name="connsiteY28" fmla="*/ 47868 h 219318"/>
              <a:gd name="connsiteX29" fmla="*/ 378619 w 490538"/>
              <a:gd name="connsiteY29" fmla="*/ 33580 h 219318"/>
              <a:gd name="connsiteX30" fmla="*/ 381000 w 490538"/>
              <a:gd name="connsiteY30" fmla="*/ 26436 h 219318"/>
              <a:gd name="connsiteX31" fmla="*/ 395288 w 490538"/>
              <a:gd name="connsiteY31" fmla="*/ 26436 h 219318"/>
              <a:gd name="connsiteX32" fmla="*/ 402431 w 490538"/>
              <a:gd name="connsiteY32" fmla="*/ 28818 h 219318"/>
              <a:gd name="connsiteX33" fmla="*/ 423863 w 490538"/>
              <a:gd name="connsiteY33" fmla="*/ 21674 h 219318"/>
              <a:gd name="connsiteX34" fmla="*/ 431006 w 490538"/>
              <a:gd name="connsiteY34" fmla="*/ 19293 h 219318"/>
              <a:gd name="connsiteX35" fmla="*/ 445294 w 490538"/>
              <a:gd name="connsiteY35" fmla="*/ 12149 h 219318"/>
              <a:gd name="connsiteX36" fmla="*/ 469106 w 490538"/>
              <a:gd name="connsiteY36" fmla="*/ 243 h 219318"/>
              <a:gd name="connsiteX37" fmla="*/ 490538 w 490538"/>
              <a:gd name="connsiteY37" fmla="*/ 243 h 21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0538" h="219318">
                <a:moveTo>
                  <a:pt x="0" y="219318"/>
                </a:moveTo>
                <a:cubicBezTo>
                  <a:pt x="3175" y="215349"/>
                  <a:pt x="6475" y="211477"/>
                  <a:pt x="9525" y="207411"/>
                </a:cubicBezTo>
                <a:cubicBezTo>
                  <a:pt x="13122" y="202615"/>
                  <a:pt x="15835" y="196233"/>
                  <a:pt x="21431" y="193124"/>
                </a:cubicBezTo>
                <a:cubicBezTo>
                  <a:pt x="25819" y="190686"/>
                  <a:pt x="35719" y="188361"/>
                  <a:pt x="35719" y="188361"/>
                </a:cubicBezTo>
                <a:cubicBezTo>
                  <a:pt x="38100" y="190742"/>
                  <a:pt x="40061" y="193637"/>
                  <a:pt x="42863" y="195505"/>
                </a:cubicBezTo>
                <a:cubicBezTo>
                  <a:pt x="47446" y="198561"/>
                  <a:pt x="65153" y="199991"/>
                  <a:pt x="66675" y="200268"/>
                </a:cubicBezTo>
                <a:cubicBezTo>
                  <a:pt x="69895" y="200853"/>
                  <a:pt x="72983" y="202046"/>
                  <a:pt x="76200" y="202649"/>
                </a:cubicBezTo>
                <a:cubicBezTo>
                  <a:pt x="85691" y="204428"/>
                  <a:pt x="104775" y="207411"/>
                  <a:pt x="104775" y="207411"/>
                </a:cubicBezTo>
                <a:cubicBezTo>
                  <a:pt x="111919" y="206617"/>
                  <a:pt x="119336" y="207144"/>
                  <a:pt x="126206" y="205030"/>
                </a:cubicBezTo>
                <a:cubicBezTo>
                  <a:pt x="129999" y="203863"/>
                  <a:pt x="132365" y="199989"/>
                  <a:pt x="135731" y="197886"/>
                </a:cubicBezTo>
                <a:cubicBezTo>
                  <a:pt x="138741" y="196005"/>
                  <a:pt x="142081" y="194711"/>
                  <a:pt x="145256" y="193124"/>
                </a:cubicBezTo>
                <a:cubicBezTo>
                  <a:pt x="146050" y="190743"/>
                  <a:pt x="146515" y="188225"/>
                  <a:pt x="147638" y="185980"/>
                </a:cubicBezTo>
                <a:cubicBezTo>
                  <a:pt x="148918" y="183420"/>
                  <a:pt x="152084" y="181680"/>
                  <a:pt x="152400" y="178836"/>
                </a:cubicBezTo>
                <a:cubicBezTo>
                  <a:pt x="156000" y="146429"/>
                  <a:pt x="143121" y="130963"/>
                  <a:pt x="161925" y="112161"/>
                </a:cubicBezTo>
                <a:cubicBezTo>
                  <a:pt x="163949" y="110137"/>
                  <a:pt x="166509" y="108679"/>
                  <a:pt x="169069" y="107399"/>
                </a:cubicBezTo>
                <a:cubicBezTo>
                  <a:pt x="171314" y="106277"/>
                  <a:pt x="173832" y="105812"/>
                  <a:pt x="176213" y="105018"/>
                </a:cubicBezTo>
                <a:cubicBezTo>
                  <a:pt x="182353" y="105895"/>
                  <a:pt x="193377" y="106456"/>
                  <a:pt x="200025" y="109780"/>
                </a:cubicBezTo>
                <a:cubicBezTo>
                  <a:pt x="202585" y="111060"/>
                  <a:pt x="204554" y="113381"/>
                  <a:pt x="207169" y="114543"/>
                </a:cubicBezTo>
                <a:cubicBezTo>
                  <a:pt x="211756" y="116582"/>
                  <a:pt x="221456" y="119305"/>
                  <a:pt x="221456" y="119305"/>
                </a:cubicBezTo>
                <a:cubicBezTo>
                  <a:pt x="231775" y="118511"/>
                  <a:pt x="242190" y="118538"/>
                  <a:pt x="252413" y="116924"/>
                </a:cubicBezTo>
                <a:cubicBezTo>
                  <a:pt x="257372" y="116141"/>
                  <a:pt x="266700" y="112161"/>
                  <a:pt x="266700" y="112161"/>
                </a:cubicBezTo>
                <a:cubicBezTo>
                  <a:pt x="277891" y="100972"/>
                  <a:pt x="271977" y="107819"/>
                  <a:pt x="283369" y="90730"/>
                </a:cubicBezTo>
                <a:cubicBezTo>
                  <a:pt x="284956" y="88349"/>
                  <a:pt x="285416" y="84491"/>
                  <a:pt x="288131" y="83586"/>
                </a:cubicBezTo>
                <a:lnTo>
                  <a:pt x="295275" y="81205"/>
                </a:lnTo>
                <a:cubicBezTo>
                  <a:pt x="297656" y="81999"/>
                  <a:pt x="299943" y="83999"/>
                  <a:pt x="302419" y="83586"/>
                </a:cubicBezTo>
                <a:cubicBezTo>
                  <a:pt x="305242" y="83116"/>
                  <a:pt x="307003" y="80104"/>
                  <a:pt x="309563" y="78824"/>
                </a:cubicBezTo>
                <a:cubicBezTo>
                  <a:pt x="313386" y="76912"/>
                  <a:pt x="317500" y="75649"/>
                  <a:pt x="321469" y="74061"/>
                </a:cubicBezTo>
                <a:cubicBezTo>
                  <a:pt x="340800" y="54733"/>
                  <a:pt x="315751" y="77329"/>
                  <a:pt x="338138" y="64536"/>
                </a:cubicBezTo>
                <a:cubicBezTo>
                  <a:pt x="346550" y="59729"/>
                  <a:pt x="355099" y="54719"/>
                  <a:pt x="361950" y="47868"/>
                </a:cubicBezTo>
                <a:cubicBezTo>
                  <a:pt x="371900" y="37918"/>
                  <a:pt x="366400" y="42745"/>
                  <a:pt x="378619" y="33580"/>
                </a:cubicBezTo>
                <a:cubicBezTo>
                  <a:pt x="379413" y="31199"/>
                  <a:pt x="379432" y="28396"/>
                  <a:pt x="381000" y="26436"/>
                </a:cubicBezTo>
                <a:cubicBezTo>
                  <a:pt x="388256" y="17366"/>
                  <a:pt x="388032" y="22808"/>
                  <a:pt x="395288" y="26436"/>
                </a:cubicBezTo>
                <a:cubicBezTo>
                  <a:pt x="397533" y="27559"/>
                  <a:pt x="400050" y="28024"/>
                  <a:pt x="402431" y="28818"/>
                </a:cubicBezTo>
                <a:lnTo>
                  <a:pt x="423863" y="21674"/>
                </a:lnTo>
                <a:lnTo>
                  <a:pt x="431006" y="19293"/>
                </a:lnTo>
                <a:cubicBezTo>
                  <a:pt x="462716" y="-1848"/>
                  <a:pt x="415722" y="28578"/>
                  <a:pt x="445294" y="12149"/>
                </a:cubicBezTo>
                <a:cubicBezTo>
                  <a:pt x="456719" y="5802"/>
                  <a:pt x="457221" y="1157"/>
                  <a:pt x="469106" y="243"/>
                </a:cubicBezTo>
                <a:cubicBezTo>
                  <a:pt x="476229" y="-305"/>
                  <a:pt x="483394" y="243"/>
                  <a:pt x="490538" y="243"/>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任意多边形 45"/>
          <p:cNvSpPr/>
          <p:nvPr/>
        </p:nvSpPr>
        <p:spPr>
          <a:xfrm>
            <a:off x="4125245" y="3177343"/>
            <a:ext cx="234315" cy="348615"/>
          </a:xfrm>
          <a:custGeom>
            <a:avLst/>
            <a:gdLst>
              <a:gd name="connsiteX0" fmla="*/ 312420 w 312420"/>
              <a:gd name="connsiteY0" fmla="*/ 464820 h 464820"/>
              <a:gd name="connsiteX1" fmla="*/ 274320 w 312420"/>
              <a:gd name="connsiteY1" fmla="*/ 457200 h 464820"/>
              <a:gd name="connsiteX2" fmla="*/ 228600 w 312420"/>
              <a:gd name="connsiteY2" fmla="*/ 441960 h 464820"/>
              <a:gd name="connsiteX3" fmla="*/ 220980 w 312420"/>
              <a:gd name="connsiteY3" fmla="*/ 342900 h 464820"/>
              <a:gd name="connsiteX4" fmla="*/ 160020 w 312420"/>
              <a:gd name="connsiteY4" fmla="*/ 304800 h 464820"/>
              <a:gd name="connsiteX5" fmla="*/ 137160 w 312420"/>
              <a:gd name="connsiteY5" fmla="*/ 297180 h 464820"/>
              <a:gd name="connsiteX6" fmla="*/ 129540 w 312420"/>
              <a:gd name="connsiteY6" fmla="*/ 205740 h 464820"/>
              <a:gd name="connsiteX7" fmla="*/ 83820 w 312420"/>
              <a:gd name="connsiteY7" fmla="*/ 190500 h 464820"/>
              <a:gd name="connsiteX8" fmla="*/ 60960 w 312420"/>
              <a:gd name="connsiteY8" fmla="*/ 182880 h 464820"/>
              <a:gd name="connsiteX9" fmla="*/ 53340 w 312420"/>
              <a:gd name="connsiteY9" fmla="*/ 160020 h 464820"/>
              <a:gd name="connsiteX10" fmla="*/ 45720 w 312420"/>
              <a:gd name="connsiteY10" fmla="*/ 68580 h 464820"/>
              <a:gd name="connsiteX11" fmla="*/ 22860 w 312420"/>
              <a:gd name="connsiteY11" fmla="*/ 53340 h 464820"/>
              <a:gd name="connsiteX12" fmla="*/ 0 w 312420"/>
              <a:gd name="connsiteY12" fmla="*/ 0 h 46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2420" h="464820">
                <a:moveTo>
                  <a:pt x="312420" y="464820"/>
                </a:moveTo>
                <a:cubicBezTo>
                  <a:pt x="299720" y="462280"/>
                  <a:pt x="286815" y="460608"/>
                  <a:pt x="274320" y="457200"/>
                </a:cubicBezTo>
                <a:cubicBezTo>
                  <a:pt x="258822" y="452973"/>
                  <a:pt x="228600" y="441960"/>
                  <a:pt x="228600" y="441960"/>
                </a:cubicBezTo>
                <a:cubicBezTo>
                  <a:pt x="193079" y="388678"/>
                  <a:pt x="229511" y="453806"/>
                  <a:pt x="220980" y="342900"/>
                </a:cubicBezTo>
                <a:cubicBezTo>
                  <a:pt x="218756" y="313982"/>
                  <a:pt x="175967" y="310116"/>
                  <a:pt x="160020" y="304800"/>
                </a:cubicBezTo>
                <a:lnTo>
                  <a:pt x="137160" y="297180"/>
                </a:lnTo>
                <a:cubicBezTo>
                  <a:pt x="134620" y="266700"/>
                  <a:pt x="143218" y="233097"/>
                  <a:pt x="129540" y="205740"/>
                </a:cubicBezTo>
                <a:cubicBezTo>
                  <a:pt x="122356" y="191372"/>
                  <a:pt x="99060" y="195580"/>
                  <a:pt x="83820" y="190500"/>
                </a:cubicBezTo>
                <a:lnTo>
                  <a:pt x="60960" y="182880"/>
                </a:lnTo>
                <a:cubicBezTo>
                  <a:pt x="58420" y="175260"/>
                  <a:pt x="54402" y="167982"/>
                  <a:pt x="53340" y="160020"/>
                </a:cubicBezTo>
                <a:cubicBezTo>
                  <a:pt x="49298" y="129703"/>
                  <a:pt x="54123" y="97989"/>
                  <a:pt x="45720" y="68580"/>
                </a:cubicBezTo>
                <a:cubicBezTo>
                  <a:pt x="43204" y="59774"/>
                  <a:pt x="30480" y="58420"/>
                  <a:pt x="22860" y="53340"/>
                </a:cubicBezTo>
                <a:cubicBezTo>
                  <a:pt x="6484" y="4212"/>
                  <a:pt x="18979" y="18979"/>
                  <a:pt x="0" y="0"/>
                </a:cubicBezTo>
              </a:path>
            </a:pathLst>
          </a:custGeom>
          <a:noFill/>
          <a:ln>
            <a:solidFill>
              <a:schemeClr val="tx1"/>
            </a:solidFill>
            <a:prstDash val="sysDash"/>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文本框 46"/>
          <p:cNvSpPr txBox="1"/>
          <p:nvPr/>
        </p:nvSpPr>
        <p:spPr>
          <a:xfrm>
            <a:off x="5343794" y="2857032"/>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个体假设</a:t>
            </a:r>
          </a:p>
        </p:txBody>
      </p:sp>
      <p:cxnSp>
        <p:nvCxnSpPr>
          <p:cNvPr id="48" name="直接箭头连接符 47"/>
          <p:cNvCxnSpPr>
            <a:stCxn id="47" idx="2"/>
          </p:cNvCxnSpPr>
          <p:nvPr/>
        </p:nvCxnSpPr>
        <p:spPr>
          <a:xfrm>
            <a:off x="5782376" y="3157114"/>
            <a:ext cx="401097" cy="52889"/>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0" name="直接箭头连接符 49"/>
          <p:cNvCxnSpPr>
            <a:stCxn id="47" idx="2"/>
          </p:cNvCxnSpPr>
          <p:nvPr/>
        </p:nvCxnSpPr>
        <p:spPr>
          <a:xfrm>
            <a:off x="5782376" y="3157114"/>
            <a:ext cx="156259" cy="600968"/>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cxnSp>
        <p:nvCxnSpPr>
          <p:cNvPr id="54" name="直接箭头连接符 53"/>
          <p:cNvCxnSpPr>
            <a:stCxn id="47" idx="2"/>
          </p:cNvCxnSpPr>
          <p:nvPr/>
        </p:nvCxnSpPr>
        <p:spPr>
          <a:xfrm>
            <a:off x="5782376" y="3157114"/>
            <a:ext cx="169188" cy="161236"/>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6444078" y="3896319"/>
            <a:ext cx="877163" cy="300082"/>
          </a:xfrm>
          <a:prstGeom prst="rect">
            <a:avLst/>
          </a:prstGeom>
          <a:noFill/>
        </p:spPr>
        <p:txBody>
          <a:bodyPr wrap="none" rtlCol="0">
            <a:spAutoFit/>
          </a:bodyPr>
          <a:lstStyle/>
          <a:p>
            <a:r>
              <a:rPr lang="zh-CN" altLang="en-US" sz="1350" dirty="0">
                <a:solidFill>
                  <a:srgbClr val="FF0000"/>
                </a:solidFill>
                <a:latin typeface="楷体" panose="02010609060101010101" pitchFamily="49" charset="-122"/>
                <a:ea typeface="楷体" panose="02010609060101010101" pitchFamily="49" charset="-122"/>
              </a:rPr>
              <a:t>真实假设</a:t>
            </a:r>
          </a:p>
        </p:txBody>
      </p:sp>
      <p:cxnSp>
        <p:nvCxnSpPr>
          <p:cNvPr id="58" name="直接箭头连接符 57"/>
          <p:cNvCxnSpPr/>
          <p:nvPr/>
        </p:nvCxnSpPr>
        <p:spPr>
          <a:xfrm flipH="1" flipV="1">
            <a:off x="6589181" y="3687218"/>
            <a:ext cx="66806" cy="189000"/>
          </a:xfrm>
          <a:prstGeom prst="straightConnector1">
            <a:avLst/>
          </a:prstGeom>
          <a:ln>
            <a:solidFill>
              <a:srgbClr val="FF0000"/>
            </a:solidFill>
            <a:tailEnd type="stealth" w="lg" len="med"/>
          </a:ln>
        </p:spPr>
        <p:style>
          <a:lnRef idx="1">
            <a:schemeClr val="dk1"/>
          </a:lnRef>
          <a:fillRef idx="0">
            <a:schemeClr val="dk1"/>
          </a:fillRef>
          <a:effectRef idx="0">
            <a:schemeClr val="dk1"/>
          </a:effectRef>
          <a:fontRef idx="minor">
            <a:schemeClr val="tx1"/>
          </a:fontRef>
        </p:style>
      </p:cxnSp>
      <p:sp>
        <p:nvSpPr>
          <p:cNvPr id="49" name="标题 1"/>
          <p:cNvSpPr>
            <a:spLocks noGrp="1"/>
          </p:cNvSpPr>
          <p:nvPr>
            <p:ph type="title"/>
          </p:nvPr>
        </p:nvSpPr>
        <p:spPr>
          <a:xfrm>
            <a:off x="260350" y="46181"/>
            <a:ext cx="7886700" cy="777874"/>
          </a:xfrm>
        </p:spPr>
        <p:txBody>
          <a:bodyPr/>
          <a:lstStyle/>
          <a:p>
            <a:r>
              <a:rPr lang="zh-CN" altLang="en-US" dirty="0">
                <a:latin typeface="+mn-ea"/>
              </a:rPr>
              <a:t>结合策略</a:t>
            </a:r>
            <a:endParaRPr lang="zh-CN" altLang="en-US" dirty="0"/>
          </a:p>
        </p:txBody>
      </p:sp>
      <p:sp>
        <p:nvSpPr>
          <p:cNvPr id="51" name="内容占位符 2"/>
          <p:cNvSpPr>
            <a:spLocks noGrp="1"/>
          </p:cNvSpPr>
          <p:nvPr>
            <p:ph idx="1"/>
          </p:nvPr>
        </p:nvSpPr>
        <p:spPr>
          <a:xfrm>
            <a:off x="260350" y="1266825"/>
            <a:ext cx="8560457" cy="584895"/>
          </a:xfrm>
        </p:spPr>
        <p:txBody>
          <a:bodyPr/>
          <a:lstStyle/>
          <a:p>
            <a:r>
              <a:rPr lang="zh-CN" altLang="en-US" dirty="0"/>
              <a:t>学习器的组合可以从三个方面带来好处</a:t>
            </a:r>
          </a:p>
        </p:txBody>
      </p:sp>
    </p:spTree>
    <p:extLst>
      <p:ext uri="{BB962C8B-B14F-4D97-AF65-F5344CB8AC3E}">
        <p14:creationId xmlns:p14="http://schemas.microsoft.com/office/powerpoint/2010/main" val="1943327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平均法</a:t>
            </a:r>
            <a:endParaRPr lang="zh-CN" altLang="en-US" dirty="0"/>
          </a:p>
        </p:txBody>
      </p:sp>
      <p:sp>
        <p:nvSpPr>
          <p:cNvPr id="3" name="内容占位符 2"/>
          <p:cNvSpPr>
            <a:spLocks noGrp="1"/>
          </p:cNvSpPr>
          <p:nvPr>
            <p:ph idx="1"/>
          </p:nvPr>
        </p:nvSpPr>
        <p:spPr>
          <a:xfrm>
            <a:off x="260350" y="1089024"/>
            <a:ext cx="8883650" cy="5133976"/>
          </a:xfrm>
        </p:spPr>
        <p:txBody>
          <a:bodyPr>
            <a:normAutofit/>
          </a:bodyPr>
          <a:lstStyle/>
          <a:p>
            <a:r>
              <a:rPr lang="zh-CN" altLang="en-US" dirty="0"/>
              <a:t>数值型输出</a:t>
            </a:r>
            <a:endParaRPr lang="en-US" altLang="zh-CN" dirty="0"/>
          </a:p>
          <a:p>
            <a:endParaRPr lang="en-US" altLang="zh-CN" dirty="0"/>
          </a:p>
          <a:p>
            <a:r>
              <a:rPr lang="zh-CN" altLang="en-US" dirty="0"/>
              <a:t>简单平均法</a:t>
            </a:r>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加权平均法</a:t>
            </a:r>
            <a:endParaRPr lang="en-US" altLang="zh-CN" dirty="0"/>
          </a:p>
          <a:p>
            <a:endParaRPr lang="en-US" altLang="zh-CN" dirty="0"/>
          </a:p>
          <a:p>
            <a:endParaRPr lang="en-US" altLang="zh-CN" dirty="0"/>
          </a:p>
        </p:txBody>
      </p:sp>
      <p:pic>
        <p:nvPicPr>
          <p:cNvPr id="5" name="图片 4"/>
          <p:cNvPicPr>
            <a:picLocks noChangeAspect="1"/>
          </p:cNvPicPr>
          <p:nvPr/>
        </p:nvPicPr>
        <p:blipFill>
          <a:blip r:embed="rId3"/>
          <a:stretch>
            <a:fillRect/>
          </a:stretch>
        </p:blipFill>
        <p:spPr>
          <a:xfrm>
            <a:off x="3132137" y="2705094"/>
            <a:ext cx="2143125" cy="723900"/>
          </a:xfrm>
          <a:prstGeom prst="rect">
            <a:avLst/>
          </a:prstGeom>
        </p:spPr>
      </p:pic>
      <p:pic>
        <p:nvPicPr>
          <p:cNvPr id="6" name="图片 5"/>
          <p:cNvPicPr>
            <a:picLocks noChangeAspect="1"/>
          </p:cNvPicPr>
          <p:nvPr/>
        </p:nvPicPr>
        <p:blipFill>
          <a:blip r:embed="rId4"/>
          <a:stretch>
            <a:fillRect/>
          </a:stretch>
        </p:blipFill>
        <p:spPr>
          <a:xfrm>
            <a:off x="1982458" y="4569023"/>
            <a:ext cx="2200275" cy="819150"/>
          </a:xfrm>
          <a:prstGeom prst="rect">
            <a:avLst/>
          </a:prstGeom>
        </p:spPr>
      </p:pic>
      <p:pic>
        <p:nvPicPr>
          <p:cNvPr id="7" name="图片 6"/>
          <p:cNvPicPr>
            <a:picLocks noChangeAspect="1"/>
          </p:cNvPicPr>
          <p:nvPr/>
        </p:nvPicPr>
        <p:blipFill>
          <a:blip r:embed="rId5"/>
          <a:stretch>
            <a:fillRect/>
          </a:stretch>
        </p:blipFill>
        <p:spPr>
          <a:xfrm>
            <a:off x="4203699" y="4611886"/>
            <a:ext cx="2771775" cy="733425"/>
          </a:xfrm>
          <a:prstGeom prst="rect">
            <a:avLst/>
          </a:prstGeom>
        </p:spPr>
      </p:pic>
    </p:spTree>
    <p:extLst>
      <p:ext uri="{BB962C8B-B14F-4D97-AF65-F5344CB8AC3E}">
        <p14:creationId xmlns:p14="http://schemas.microsoft.com/office/powerpoint/2010/main" val="185917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平均法</a:t>
            </a:r>
            <a:endParaRPr kumimoji="1" lang="zh-CN" altLang="en-US" dirty="0"/>
          </a:p>
        </p:txBody>
      </p:sp>
      <p:sp>
        <p:nvSpPr>
          <p:cNvPr id="5" name="内容占位符 2"/>
          <p:cNvSpPr>
            <a:spLocks noGrp="1"/>
          </p:cNvSpPr>
          <p:nvPr>
            <p:ph idx="1"/>
          </p:nvPr>
        </p:nvSpPr>
        <p:spPr>
          <a:xfrm>
            <a:off x="260350" y="1266824"/>
            <a:ext cx="8883650" cy="4471824"/>
          </a:xfrm>
        </p:spPr>
        <p:txBody>
          <a:bodyPr>
            <a:normAutofit/>
          </a:bodyPr>
          <a:lstStyle/>
          <a:p>
            <a:r>
              <a:rPr lang="zh-CN" altLang="en-US" dirty="0"/>
              <a:t>简单平均法是加权平均法的特例</a:t>
            </a:r>
          </a:p>
          <a:p>
            <a:endParaRPr lang="zh-CN" altLang="en-US" dirty="0"/>
          </a:p>
          <a:p>
            <a:r>
              <a:rPr lang="zh-CN" altLang="en-US" dirty="0"/>
              <a:t>加权平均法在二十世纪五十年代被广泛使用</a:t>
            </a:r>
          </a:p>
          <a:p>
            <a:endParaRPr lang="zh-CN" altLang="en-US" dirty="0"/>
          </a:p>
          <a:p>
            <a:r>
              <a:rPr lang="zh-CN" altLang="en-US" dirty="0"/>
              <a:t>集成学习中的各种结合方法都可以看成是加权平均法的变种或特例</a:t>
            </a:r>
          </a:p>
          <a:p>
            <a:endParaRPr lang="zh-CN" altLang="en-US" dirty="0"/>
          </a:p>
          <a:p>
            <a:r>
              <a:rPr lang="zh-CN" altLang="en-US" dirty="0"/>
              <a:t>加权平均法可认为是集成学习研究的基本出发点</a:t>
            </a:r>
          </a:p>
          <a:p>
            <a:endParaRPr lang="zh-CN" altLang="en-US" dirty="0"/>
          </a:p>
          <a:p>
            <a:r>
              <a:rPr lang="zh-CN" altLang="en-US" dirty="0"/>
              <a:t>加权平均法未必一定优于简单平均法</a:t>
            </a:r>
          </a:p>
          <a:p>
            <a:endParaRPr lang="zh-CN" altLang="en-US" dirty="0"/>
          </a:p>
          <a:p>
            <a:endParaRPr lang="en-US" altLang="zh-CN" dirty="0"/>
          </a:p>
          <a:p>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1069755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投票</a:t>
            </a:r>
            <a:r>
              <a:rPr lang="zh-CN" altLang="en-US" dirty="0">
                <a:latin typeface="+mn-ea"/>
              </a:rPr>
              <a:t>法</a:t>
            </a:r>
            <a:endParaRPr lang="zh-CN" altLang="en-US" dirty="0"/>
          </a:p>
        </p:txBody>
      </p:sp>
      <p:sp>
        <p:nvSpPr>
          <p:cNvPr id="3" name="内容占位符 2"/>
          <p:cNvSpPr>
            <a:spLocks noGrp="1"/>
          </p:cNvSpPr>
          <p:nvPr>
            <p:ph idx="1"/>
          </p:nvPr>
        </p:nvSpPr>
        <p:spPr>
          <a:xfrm>
            <a:off x="260350" y="971612"/>
            <a:ext cx="8616950" cy="1270139"/>
          </a:xfrm>
        </p:spPr>
        <p:txBody>
          <a:bodyPr>
            <a:normAutofit lnSpcReduction="10000"/>
          </a:bodyPr>
          <a:lstStyle/>
          <a:p>
            <a:r>
              <a:rPr lang="zh-CN" altLang="en-US" dirty="0"/>
              <a:t>分类任务</a:t>
            </a:r>
            <a:endParaRPr lang="en-US" altLang="zh-CN" dirty="0"/>
          </a:p>
          <a:p>
            <a:endParaRPr lang="en-US" altLang="zh-CN" dirty="0"/>
          </a:p>
          <a:p>
            <a:r>
              <a:rPr lang="zh-CN" altLang="en-US" dirty="0"/>
              <a:t>绝对多数投票法 </a:t>
            </a:r>
            <a:r>
              <a:rPr lang="en-US" altLang="zh-CN" dirty="0"/>
              <a:t>(majority voting)</a:t>
            </a:r>
            <a:endParaRPr lang="zh-CN" altLang="en-US" dirty="0"/>
          </a:p>
        </p:txBody>
      </p:sp>
      <p:pic>
        <p:nvPicPr>
          <p:cNvPr id="8" name="图片 7"/>
          <p:cNvPicPr>
            <a:picLocks noChangeAspect="1"/>
          </p:cNvPicPr>
          <p:nvPr/>
        </p:nvPicPr>
        <p:blipFill>
          <a:blip r:embed="rId2"/>
          <a:stretch>
            <a:fillRect/>
          </a:stretch>
        </p:blipFill>
        <p:spPr>
          <a:xfrm>
            <a:off x="1527175" y="2206185"/>
            <a:ext cx="5353050" cy="1009650"/>
          </a:xfrm>
          <a:prstGeom prst="rect">
            <a:avLst/>
          </a:prstGeom>
        </p:spPr>
      </p:pic>
      <p:sp>
        <p:nvSpPr>
          <p:cNvPr id="25" name="内容占位符 2"/>
          <p:cNvSpPr txBox="1">
            <a:spLocks/>
          </p:cNvSpPr>
          <p:nvPr/>
        </p:nvSpPr>
        <p:spPr>
          <a:xfrm>
            <a:off x="260350" y="3444766"/>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相对多数投票法 </a:t>
            </a:r>
            <a:r>
              <a:rPr lang="en-US" altLang="zh-CN" dirty="0"/>
              <a:t>(plurality voting)</a:t>
            </a:r>
            <a:endParaRPr lang="en-US" dirty="0"/>
          </a:p>
        </p:txBody>
      </p:sp>
      <p:pic>
        <p:nvPicPr>
          <p:cNvPr id="9" name="图片 8"/>
          <p:cNvPicPr>
            <a:picLocks noChangeAspect="1"/>
          </p:cNvPicPr>
          <p:nvPr/>
        </p:nvPicPr>
        <p:blipFill>
          <a:blip r:embed="rId3"/>
          <a:stretch>
            <a:fillRect/>
          </a:stretch>
        </p:blipFill>
        <p:spPr>
          <a:xfrm>
            <a:off x="2946399" y="3998982"/>
            <a:ext cx="2514600" cy="581025"/>
          </a:xfrm>
          <a:prstGeom prst="rect">
            <a:avLst/>
          </a:prstGeom>
        </p:spPr>
      </p:pic>
      <p:sp>
        <p:nvSpPr>
          <p:cNvPr id="27" name="内容占位符 2"/>
          <p:cNvSpPr txBox="1">
            <a:spLocks/>
          </p:cNvSpPr>
          <p:nvPr/>
        </p:nvSpPr>
        <p:spPr>
          <a:xfrm>
            <a:off x="323412" y="4866291"/>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加权投票法 </a:t>
            </a:r>
            <a:r>
              <a:rPr lang="en-US" altLang="zh-CN" dirty="0"/>
              <a:t>(weighted voting)</a:t>
            </a:r>
            <a:endParaRPr lang="en-US" dirty="0"/>
          </a:p>
        </p:txBody>
      </p:sp>
      <p:pic>
        <p:nvPicPr>
          <p:cNvPr id="10" name="图片 9"/>
          <p:cNvPicPr>
            <a:picLocks noChangeAspect="1"/>
          </p:cNvPicPr>
          <p:nvPr/>
        </p:nvPicPr>
        <p:blipFill>
          <a:blip r:embed="rId4"/>
          <a:stretch>
            <a:fillRect/>
          </a:stretch>
        </p:blipFill>
        <p:spPr>
          <a:xfrm>
            <a:off x="2789237" y="5387703"/>
            <a:ext cx="2828925" cy="638175"/>
          </a:xfrm>
          <a:prstGeom prst="rect">
            <a:avLst/>
          </a:prstGeom>
        </p:spPr>
      </p:pic>
    </p:spTree>
    <p:extLst>
      <p:ext uri="{BB962C8B-B14F-4D97-AF65-F5344CB8AC3E}">
        <p14:creationId xmlns:p14="http://schemas.microsoft.com/office/powerpoint/2010/main" val="476433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投票</a:t>
            </a:r>
            <a:r>
              <a:rPr lang="zh-CN" altLang="en-US" dirty="0">
                <a:latin typeface="+mn-ea"/>
              </a:rPr>
              <a:t>法</a:t>
            </a:r>
            <a:endParaRPr lang="zh-CN" altLang="en-US" dirty="0"/>
          </a:p>
        </p:txBody>
      </p:sp>
      <p:sp>
        <p:nvSpPr>
          <p:cNvPr id="3" name="内容占位符 2"/>
          <p:cNvSpPr>
            <a:spLocks noGrp="1"/>
          </p:cNvSpPr>
          <p:nvPr>
            <p:ph idx="1"/>
          </p:nvPr>
        </p:nvSpPr>
        <p:spPr>
          <a:xfrm>
            <a:off x="260350" y="1691575"/>
            <a:ext cx="8616950" cy="493737"/>
          </a:xfrm>
        </p:spPr>
        <p:txBody>
          <a:bodyPr/>
          <a:lstStyle/>
          <a:p>
            <a:r>
              <a:rPr lang="en-US" altLang="zh-CN" dirty="0"/>
              <a:t>1) </a:t>
            </a:r>
            <a:r>
              <a:rPr lang="zh-CN" altLang="en-US" dirty="0"/>
              <a:t>类标记</a:t>
            </a:r>
          </a:p>
        </p:txBody>
      </p:sp>
      <p:sp>
        <p:nvSpPr>
          <p:cNvPr id="25" name="内容占位符 2"/>
          <p:cNvSpPr txBox="1">
            <a:spLocks/>
          </p:cNvSpPr>
          <p:nvPr/>
        </p:nvSpPr>
        <p:spPr>
          <a:xfrm>
            <a:off x="260350" y="2542659"/>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2) </a:t>
            </a:r>
            <a:r>
              <a:rPr lang="zh-CN" altLang="en-US"/>
              <a:t>类概率</a:t>
            </a:r>
            <a:endParaRPr 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264" y="1622837"/>
            <a:ext cx="2087432" cy="54573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0263" y="2493992"/>
            <a:ext cx="1923097" cy="504420"/>
          </a:xfrm>
          <a:prstGeom prst="rect">
            <a:avLst/>
          </a:prstGeom>
        </p:spPr>
      </p:pic>
      <p:sp>
        <p:nvSpPr>
          <p:cNvPr id="5" name="文本框 4"/>
          <p:cNvSpPr txBox="1"/>
          <p:nvPr/>
        </p:nvSpPr>
        <p:spPr>
          <a:xfrm>
            <a:off x="4870450" y="1648401"/>
            <a:ext cx="3216650" cy="430887"/>
          </a:xfrm>
          <a:prstGeom prst="rect">
            <a:avLst/>
          </a:prstGeom>
          <a:noFill/>
        </p:spPr>
        <p:txBody>
          <a:bodyPr wrap="none" rtlCol="0">
            <a:spAutoFit/>
          </a:bodyPr>
          <a:lstStyle/>
          <a:p>
            <a:r>
              <a:rPr lang="zh-CN" altLang="en-US" sz="2200"/>
              <a:t>硬投票（</a:t>
            </a:r>
            <a:r>
              <a:rPr lang="en-US" altLang="zh-CN" sz="2200"/>
              <a:t>hard voting</a:t>
            </a:r>
            <a:r>
              <a:rPr lang="zh-CN" altLang="en-US" sz="2200"/>
              <a:t>）</a:t>
            </a:r>
          </a:p>
        </p:txBody>
      </p:sp>
      <p:sp>
        <p:nvSpPr>
          <p:cNvPr id="12" name="文本框 11"/>
          <p:cNvSpPr txBox="1"/>
          <p:nvPr/>
        </p:nvSpPr>
        <p:spPr>
          <a:xfrm>
            <a:off x="4870450" y="2561382"/>
            <a:ext cx="3101234" cy="430887"/>
          </a:xfrm>
          <a:prstGeom prst="rect">
            <a:avLst/>
          </a:prstGeom>
          <a:noFill/>
        </p:spPr>
        <p:txBody>
          <a:bodyPr wrap="none" rtlCol="0">
            <a:spAutoFit/>
          </a:bodyPr>
          <a:lstStyle/>
          <a:p>
            <a:r>
              <a:rPr lang="zh-CN" altLang="en-US" sz="2200"/>
              <a:t>软投票（</a:t>
            </a:r>
            <a:r>
              <a:rPr lang="en-US" altLang="zh-CN" sz="2200"/>
              <a:t>soft voting</a:t>
            </a:r>
            <a:r>
              <a:rPr lang="zh-CN" altLang="en-US" sz="2200"/>
              <a:t>）</a:t>
            </a:r>
          </a:p>
        </p:txBody>
      </p:sp>
      <p:sp>
        <p:nvSpPr>
          <p:cNvPr id="14" name="文本框 13"/>
          <p:cNvSpPr txBox="1"/>
          <p:nvPr/>
        </p:nvSpPr>
        <p:spPr>
          <a:xfrm>
            <a:off x="3804470" y="3935023"/>
            <a:ext cx="1031051" cy="430887"/>
          </a:xfrm>
          <a:prstGeom prst="rect">
            <a:avLst/>
          </a:prstGeom>
          <a:noFill/>
        </p:spPr>
        <p:txBody>
          <a:bodyPr wrap="none" rtlCol="0">
            <a:spAutoFit/>
          </a:bodyPr>
          <a:lstStyle/>
          <a:p>
            <a:r>
              <a:rPr lang="zh-CN" altLang="en-US" sz="2200"/>
              <a:t>类概率</a:t>
            </a:r>
          </a:p>
        </p:txBody>
      </p:sp>
      <p:cxnSp>
        <p:nvCxnSpPr>
          <p:cNvPr id="11" name="直接箭头连接符 10"/>
          <p:cNvCxnSpPr/>
          <p:nvPr/>
        </p:nvCxnSpPr>
        <p:spPr>
          <a:xfrm flipV="1">
            <a:off x="2322010" y="4150467"/>
            <a:ext cx="1397820" cy="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7" name="文本框 16"/>
          <p:cNvSpPr txBox="1"/>
          <p:nvPr/>
        </p:nvSpPr>
        <p:spPr>
          <a:xfrm>
            <a:off x="2383054" y="3633136"/>
            <a:ext cx="1313180" cy="430887"/>
          </a:xfrm>
          <a:prstGeom prst="rect">
            <a:avLst/>
          </a:prstGeom>
          <a:noFill/>
        </p:spPr>
        <p:txBody>
          <a:bodyPr wrap="none" rtlCol="0">
            <a:spAutoFit/>
          </a:bodyPr>
          <a:lstStyle/>
          <a:p>
            <a:r>
              <a:rPr lang="zh-CN" altLang="en-US" sz="2200"/>
              <a:t>（校准）</a:t>
            </a:r>
          </a:p>
        </p:txBody>
      </p:sp>
      <p:sp>
        <p:nvSpPr>
          <p:cNvPr id="20" name="内容占位符 2"/>
          <p:cNvSpPr txBox="1">
            <a:spLocks/>
          </p:cNvSpPr>
          <p:nvPr/>
        </p:nvSpPr>
        <p:spPr>
          <a:xfrm>
            <a:off x="260350" y="3935023"/>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分类置信度</a:t>
            </a:r>
            <a:endParaRPr lang="en-US" dirty="0"/>
          </a:p>
        </p:txBody>
      </p:sp>
      <p:sp>
        <p:nvSpPr>
          <p:cNvPr id="21" name="内容占位符 2"/>
          <p:cNvSpPr txBox="1">
            <a:spLocks/>
          </p:cNvSpPr>
          <p:nvPr/>
        </p:nvSpPr>
        <p:spPr>
          <a:xfrm>
            <a:off x="260350" y="4834570"/>
            <a:ext cx="8616950" cy="98365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若基学习器的类型不同，可将类概率输出转化为类标记输出，然后再投票</a:t>
            </a:r>
          </a:p>
        </p:txBody>
      </p:sp>
      <p:sp>
        <p:nvSpPr>
          <p:cNvPr id="15" name="内容占位符 2"/>
          <p:cNvSpPr txBox="1">
            <a:spLocks/>
          </p:cNvSpPr>
          <p:nvPr/>
        </p:nvSpPr>
        <p:spPr>
          <a:xfrm>
            <a:off x="260350" y="1042699"/>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个体学习器输出值的类型</a:t>
            </a:r>
          </a:p>
        </p:txBody>
      </p:sp>
    </p:spTree>
    <p:extLst>
      <p:ext uri="{BB962C8B-B14F-4D97-AF65-F5344CB8AC3E}">
        <p14:creationId xmlns:p14="http://schemas.microsoft.com/office/powerpoint/2010/main" val="1270814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p:cNvSpPr>
            <a:spLocks noGrp="1"/>
          </p:cNvSpPr>
          <p:nvPr>
            <p:ph type="title"/>
          </p:nvPr>
        </p:nvSpPr>
        <p:spPr>
          <a:xfrm>
            <a:off x="260350" y="46180"/>
            <a:ext cx="7886700" cy="777874"/>
          </a:xfrm>
        </p:spPr>
        <p:txBody>
          <a:bodyPr/>
          <a:lstStyle/>
          <a:p>
            <a:r>
              <a:rPr lang="zh-CN" altLang="en-US" dirty="0">
                <a:latin typeface="+mn-ea"/>
              </a:rPr>
              <a:t>结合策略</a:t>
            </a:r>
            <a:r>
              <a:rPr lang="en-US" altLang="zh-CN" dirty="0">
                <a:latin typeface="+mj-lt"/>
              </a:rPr>
              <a:t> - </a:t>
            </a:r>
            <a:r>
              <a:rPr lang="zh-CN" altLang="en-US" dirty="0">
                <a:latin typeface="+mn-ea"/>
              </a:rPr>
              <a:t>学习法</a:t>
            </a:r>
            <a:endParaRPr lang="zh-CN" altLang="en-US" dirty="0"/>
          </a:p>
        </p:txBody>
      </p:sp>
      <p:sp>
        <p:nvSpPr>
          <p:cNvPr id="3" name="内容占位符 2"/>
          <p:cNvSpPr>
            <a:spLocks noGrp="1"/>
          </p:cNvSpPr>
          <p:nvPr>
            <p:ph idx="1"/>
          </p:nvPr>
        </p:nvSpPr>
        <p:spPr>
          <a:xfrm>
            <a:off x="260350" y="1106567"/>
            <a:ext cx="8616950" cy="452793"/>
          </a:xfrm>
        </p:spPr>
        <p:txBody>
          <a:bodyPr/>
          <a:lstStyle/>
          <a:p>
            <a:r>
              <a:rPr lang="en-US" altLang="zh-CN" dirty="0"/>
              <a:t>Stacking</a:t>
            </a:r>
            <a:r>
              <a:rPr lang="zh-CN" altLang="en-US" dirty="0"/>
              <a:t>是学习法的典型代表</a:t>
            </a:r>
            <a:r>
              <a:rPr lang="en-US" altLang="zh-CN" dirty="0"/>
              <a:t> </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814060" y="1559360"/>
            <a:ext cx="5958216" cy="3751754"/>
          </a:xfrm>
          <a:prstGeom prst="rect">
            <a:avLst/>
          </a:prstGeom>
        </p:spPr>
      </p:pic>
      <p:sp>
        <p:nvSpPr>
          <p:cNvPr id="6" name="内容占位符 2"/>
          <p:cNvSpPr txBox="1">
            <a:spLocks/>
          </p:cNvSpPr>
          <p:nvPr/>
        </p:nvSpPr>
        <p:spPr>
          <a:xfrm>
            <a:off x="260350" y="5402342"/>
            <a:ext cx="8616950" cy="990600"/>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800" lvl="1" indent="0">
              <a:buNone/>
            </a:pPr>
            <a:r>
              <a:rPr lang="zh-CN" altLang="en-US" dirty="0"/>
              <a:t> 多响应线性回归</a:t>
            </a:r>
            <a:r>
              <a:rPr lang="en-US" altLang="zh-CN" dirty="0"/>
              <a:t>(MLR)</a:t>
            </a:r>
            <a:r>
              <a:rPr lang="zh-CN" altLang="en-US" dirty="0"/>
              <a:t>作为次级学习器的学习算法 效果较好</a:t>
            </a:r>
            <a:endParaRPr lang="en-US" altLang="zh-CN" dirty="0"/>
          </a:p>
          <a:p>
            <a:r>
              <a:rPr lang="zh-CN" altLang="en-US" dirty="0"/>
              <a:t>贝叶斯模型平均</a:t>
            </a:r>
            <a:r>
              <a:rPr lang="en-US" altLang="zh-CN" dirty="0"/>
              <a:t>(BMA)</a:t>
            </a:r>
            <a:endParaRPr lang="zh-CN" altLang="en-US" dirty="0"/>
          </a:p>
        </p:txBody>
      </p:sp>
    </p:spTree>
    <p:extLst>
      <p:ext uri="{BB962C8B-B14F-4D97-AF65-F5344CB8AC3E}">
        <p14:creationId xmlns:p14="http://schemas.microsoft.com/office/powerpoint/2010/main" val="588219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923192"/>
            <a:ext cx="8616950" cy="5174317"/>
          </a:xfrm>
        </p:spPr>
        <p:txBody>
          <a:bodyPr>
            <a:normAutofit/>
          </a:bodyPr>
          <a:lstStyle/>
          <a:p>
            <a:r>
              <a:rPr lang="zh-CN" altLang="en-US">
                <a:solidFill>
                  <a:schemeClr val="bg1">
                    <a:lumMod val="75000"/>
                  </a:schemeClr>
                </a:solidFill>
                <a:latin typeface="+mn-ea"/>
                <a:ea typeface="+mn-ea"/>
              </a:rPr>
              <a:t>个体</a:t>
            </a:r>
            <a:r>
              <a:rPr lang="zh-CN" altLang="en-US" dirty="0">
                <a:solidFill>
                  <a:schemeClr val="bg1">
                    <a:lumMod val="75000"/>
                  </a:schemeClr>
                </a:solidFill>
                <a:latin typeface="+mn-ea"/>
                <a:ea typeface="+mn-ea"/>
              </a:rPr>
              <a:t>与集成</a:t>
            </a:r>
            <a:endParaRPr lang="en-US" altLang="zh-CN" dirty="0">
              <a:solidFill>
                <a:schemeClr val="bg1">
                  <a:lumMod val="75000"/>
                </a:schemeClr>
              </a:solidFill>
            </a:endParaRPr>
          </a:p>
          <a:p>
            <a:r>
              <a:rPr lang="en-US" altLang="zh-CN">
                <a:solidFill>
                  <a:schemeClr val="bg1">
                    <a:lumMod val="75000"/>
                  </a:schemeClr>
                </a:solidFill>
                <a:latin typeface="+mn-lt"/>
                <a:ea typeface="+mn-ea"/>
              </a:rPr>
              <a:t>Boosting</a:t>
            </a:r>
            <a:endParaRPr lang="en-US" altLang="zh-CN" dirty="0">
              <a:solidFill>
                <a:schemeClr val="bg1">
                  <a:lumMod val="75000"/>
                </a:schemeClr>
              </a:solidFill>
              <a:latin typeface="+mn-lt"/>
              <a:ea typeface="+mn-ea"/>
            </a:endParaRPr>
          </a:p>
          <a:p>
            <a:pPr lvl="1"/>
            <a:r>
              <a:rPr lang="en-US" altLang="zh-CN" dirty="0" err="1">
                <a:solidFill>
                  <a:schemeClr val="bg1">
                    <a:lumMod val="75000"/>
                  </a:schemeClr>
                </a:solidFill>
              </a:rPr>
              <a:t>Adaboost</a:t>
            </a:r>
            <a:r>
              <a:rPr lang="zh-CN" altLang="en-US" dirty="0">
                <a:solidFill>
                  <a:schemeClr val="bg1">
                    <a:lumMod val="75000"/>
                  </a:schemeClr>
                </a:solidFill>
              </a:rPr>
              <a:t> </a:t>
            </a:r>
            <a:r>
              <a:rPr lang="en-US" altLang="zh-CN" dirty="0">
                <a:solidFill>
                  <a:schemeClr val="bg1">
                    <a:lumMod val="75000"/>
                  </a:schemeClr>
                </a:solidFill>
              </a:rPr>
              <a:t> </a:t>
            </a:r>
          </a:p>
          <a:p>
            <a:r>
              <a:rPr lang="en-US" altLang="zh-CN">
                <a:solidFill>
                  <a:schemeClr val="bg1">
                    <a:lumMod val="75000"/>
                  </a:schemeClr>
                </a:solidFill>
                <a:latin typeface="+mn-lt"/>
                <a:ea typeface="+mn-ea"/>
              </a:rPr>
              <a:t>Bagging</a:t>
            </a:r>
            <a:r>
              <a:rPr lang="zh-CN" altLang="en-US"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a:solidFill>
                  <a:schemeClr val="bg1">
                    <a:lumMod val="75000"/>
                  </a:schemeClr>
                </a:solidFill>
                <a:latin typeface="+mn-ea"/>
                <a:ea typeface="+mn-ea"/>
              </a:rPr>
              <a:t>结合</a:t>
            </a:r>
            <a:r>
              <a:rPr lang="zh-CN" altLang="en-US" dirty="0">
                <a:solidFill>
                  <a:schemeClr val="bg1">
                    <a:lumMod val="75000"/>
                  </a:schemeClr>
                </a:solidFill>
                <a:latin typeface="+mn-ea"/>
                <a:ea typeface="+mn-ea"/>
              </a:rPr>
              <a:t>策略</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平均法</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投票法</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学习法</a:t>
            </a:r>
            <a:endParaRPr lang="en-US" altLang="zh-CN" dirty="0">
              <a:solidFill>
                <a:schemeClr val="bg1">
                  <a:lumMod val="75000"/>
                </a:schemeClr>
              </a:solidFill>
              <a:latin typeface="+mn-ea"/>
              <a:ea typeface="+mn-ea"/>
            </a:endParaRPr>
          </a:p>
          <a:p>
            <a:r>
              <a:rPr lang="zh-CN" altLang="en-US" dirty="0">
                <a:latin typeface="+mn-ea"/>
                <a:ea typeface="+mn-ea"/>
              </a:rPr>
              <a:t>多样性</a:t>
            </a:r>
            <a:endParaRPr lang="en-US" altLang="zh-CN" dirty="0">
              <a:latin typeface="+mn-ea"/>
              <a:ea typeface="+mn-ea"/>
            </a:endParaRPr>
          </a:p>
          <a:p>
            <a:pPr lvl="1"/>
            <a:r>
              <a:rPr lang="zh-CN" altLang="en-US" dirty="0">
                <a:latin typeface="+mn-ea"/>
                <a:ea typeface="+mn-ea"/>
              </a:rPr>
              <a:t>误差</a:t>
            </a:r>
            <a:r>
              <a:rPr lang="en-US" altLang="zh-CN" dirty="0">
                <a:latin typeface="+mn-ea"/>
                <a:ea typeface="+mn-ea"/>
              </a:rPr>
              <a:t>-</a:t>
            </a:r>
            <a:r>
              <a:rPr lang="zh-CN" altLang="en-US" dirty="0">
                <a:latin typeface="+mn-ea"/>
                <a:ea typeface="+mn-ea"/>
              </a:rPr>
              <a:t>分歧分解</a:t>
            </a:r>
            <a:endParaRPr lang="en-US" altLang="zh-CN" dirty="0">
              <a:latin typeface="+mn-ea"/>
              <a:ea typeface="+mn-ea"/>
            </a:endParaRPr>
          </a:p>
          <a:p>
            <a:pPr lvl="1"/>
            <a:r>
              <a:rPr lang="zh-CN" altLang="en-US" dirty="0">
                <a:latin typeface="+mn-ea"/>
                <a:ea typeface="+mn-ea"/>
              </a:rPr>
              <a:t>多样性度量</a:t>
            </a:r>
            <a:endParaRPr lang="en-US" altLang="zh-CN" dirty="0">
              <a:latin typeface="+mn-ea"/>
              <a:ea typeface="+mn-ea"/>
            </a:endParaRPr>
          </a:p>
          <a:p>
            <a:pPr lvl="1"/>
            <a:r>
              <a:rPr lang="zh-CN" altLang="en-US" dirty="0">
                <a:latin typeface="+mn-ea"/>
                <a:ea typeface="+mn-ea"/>
              </a:rPr>
              <a:t>多样性扰动</a:t>
            </a:r>
            <a:endParaRPr lang="en-US" altLang="zh-CN" dirty="0">
              <a:latin typeface="+mn-ea"/>
              <a:ea typeface="+mn-ea"/>
            </a:endParaRPr>
          </a:p>
          <a:p>
            <a:endParaRPr lang="zh-CN" altLang="en-US" dirty="0">
              <a:latin typeface="+mn-ea"/>
              <a:ea typeface="+mn-ea"/>
            </a:endParaRPr>
          </a:p>
          <a:p>
            <a:pPr marL="1697400" lvl="4" indent="0">
              <a:buNone/>
            </a:pPr>
            <a:endParaRPr lang="en-US" altLang="zh-CN" sz="2200" dirty="0"/>
          </a:p>
        </p:txBody>
      </p:sp>
    </p:spTree>
    <p:extLst>
      <p:ext uri="{BB962C8B-B14F-4D97-AF65-F5344CB8AC3E}">
        <p14:creationId xmlns:p14="http://schemas.microsoft.com/office/powerpoint/2010/main" val="99570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en-US" altLang="zh-CN">
                <a:latin typeface="+mj-lt"/>
              </a:rPr>
              <a:t> - </a:t>
            </a:r>
            <a:r>
              <a:rPr lang="zh-CN" altLang="en-US">
                <a:latin typeface="+mn-ea"/>
              </a:rPr>
              <a:t>误差</a:t>
            </a:r>
            <a:r>
              <a:rPr lang="en-US" altLang="zh-CN" dirty="0">
                <a:latin typeface="+mj-lt"/>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612775"/>
              </a:xfrm>
            </p:spPr>
            <p:txBody>
              <a:bodyPr/>
              <a:lstStyle/>
              <a:p>
                <a:r>
                  <a:rPr lang="zh-CN" altLang="en-US" dirty="0"/>
                  <a:t>定义学习器</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b="0" i="1" dirty="0" smtClean="0">
                            <a:latin typeface="Cambria Math" panose="02040503050406030204" pitchFamily="18" charset="0"/>
                          </a:rPr>
                          <m:t>𝑖</m:t>
                        </m:r>
                      </m:sub>
                    </m:sSub>
                    <m:r>
                      <a:rPr lang="zh-CN" altLang="en-US" i="1" dirty="0">
                        <a:latin typeface="Cambria Math" panose="02040503050406030204" pitchFamily="18" charset="0"/>
                      </a:rPr>
                      <m:t>的</m:t>
                    </m:r>
                  </m:oMath>
                </a14:m>
                <a:r>
                  <a:rPr lang="zh-CN" altLang="en-US" dirty="0"/>
                  <a:t>分歧</a:t>
                </a:r>
                <a:r>
                  <a:rPr lang="en-US" altLang="zh-CN" dirty="0"/>
                  <a:t>(ambiguity)</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612775"/>
              </a:xfrm>
              <a:blipFill rotWithShape="0">
                <a:blip r:embed="rId3"/>
                <a:stretch>
                  <a:fillRect l="-778" t="-15000"/>
                </a:stretch>
              </a:blipFill>
            </p:spPr>
            <p:txBody>
              <a:bodyPr/>
              <a:lstStyle/>
              <a:p>
                <a:r>
                  <a:rPr lang="zh-CN" altLang="en-US">
                    <a:noFill/>
                  </a:rPr>
                  <a:t> </a:t>
                </a:r>
              </a:p>
            </p:txBody>
          </p:sp>
        </mc:Fallback>
      </mc:AlternateContent>
      <p:sp>
        <p:nvSpPr>
          <p:cNvPr id="19" name="内容占位符 2"/>
          <p:cNvSpPr txBox="1">
            <a:spLocks/>
          </p:cNvSpPr>
          <p:nvPr/>
        </p:nvSpPr>
        <p:spPr>
          <a:xfrm>
            <a:off x="260350" y="3095625"/>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集成的分歧：</a:t>
            </a:r>
            <a:endParaRPr lang="en-US" dirty="0"/>
          </a:p>
        </p:txBody>
      </p:sp>
      <p:pic>
        <p:nvPicPr>
          <p:cNvPr id="6" name="图片 5"/>
          <p:cNvPicPr>
            <a:picLocks noChangeAspect="1"/>
          </p:cNvPicPr>
          <p:nvPr/>
        </p:nvPicPr>
        <p:blipFill>
          <a:blip r:embed="rId4"/>
          <a:stretch>
            <a:fillRect/>
          </a:stretch>
        </p:blipFill>
        <p:spPr>
          <a:xfrm>
            <a:off x="2151000" y="1948975"/>
            <a:ext cx="3846038" cy="752741"/>
          </a:xfrm>
          <a:prstGeom prst="rect">
            <a:avLst/>
          </a:prstGeom>
        </p:spPr>
      </p:pic>
      <p:pic>
        <p:nvPicPr>
          <p:cNvPr id="7" name="图片 6"/>
          <p:cNvPicPr>
            <a:picLocks noChangeAspect="1"/>
          </p:cNvPicPr>
          <p:nvPr/>
        </p:nvPicPr>
        <p:blipFill>
          <a:blip r:embed="rId5"/>
          <a:stretch>
            <a:fillRect/>
          </a:stretch>
        </p:blipFill>
        <p:spPr>
          <a:xfrm>
            <a:off x="1872054" y="3917741"/>
            <a:ext cx="5276891" cy="1492573"/>
          </a:xfrm>
          <a:prstGeom prst="rect">
            <a:avLst/>
          </a:prstGeom>
        </p:spPr>
      </p:pic>
    </p:spTree>
    <p:extLst>
      <p:ext uri="{BB962C8B-B14F-4D97-AF65-F5344CB8AC3E}">
        <p14:creationId xmlns:p14="http://schemas.microsoft.com/office/powerpoint/2010/main" val="1823089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en-US" altLang="zh-CN">
                <a:latin typeface="+mj-lt"/>
              </a:rPr>
              <a:t> - </a:t>
            </a:r>
            <a:r>
              <a:rPr lang="zh-CN" altLang="en-US">
                <a:latin typeface="+mn-ea"/>
              </a:rPr>
              <a:t>误差</a:t>
            </a:r>
            <a:r>
              <a:rPr lang="en-US" altLang="zh-CN" dirty="0">
                <a:latin typeface="+mj-lt"/>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4" name="内容占位符 2"/>
              <p:cNvSpPr>
                <a:spLocks noGrp="1"/>
              </p:cNvSpPr>
              <p:nvPr>
                <p:ph idx="1"/>
              </p:nvPr>
            </p:nvSpPr>
            <p:spPr>
              <a:xfrm>
                <a:off x="260350" y="1266825"/>
                <a:ext cx="8616950" cy="2648682"/>
              </a:xfrm>
            </p:spPr>
            <p:txBody>
              <a:bodyPr>
                <a:normAutofit/>
              </a:bodyPr>
              <a:lstStyle/>
              <a:p>
                <a:pPr>
                  <a:lnSpc>
                    <a:spcPct val="100000"/>
                  </a:lnSpc>
                </a:pPr>
                <a:r>
                  <a:rPr lang="zh-CN" altLang="en-US" dirty="0"/>
                  <a:t>分歧项代表了个体学习器在样本</a:t>
                </a:r>
                <a14:m>
                  <m:oMath xmlns:m="http://schemas.openxmlformats.org/officeDocument/2006/math">
                    <m:r>
                      <a:rPr lang="en-US" altLang="zh-CN" b="0" i="1" dirty="0" smtClean="0">
                        <a:latin typeface="Cambria Math" charset="0"/>
                        <a:ea typeface="Cambria Math" charset="0"/>
                        <a:cs typeface="Cambria Math" charset="0"/>
                      </a:rPr>
                      <m:t>𝑥</m:t>
                    </m:r>
                  </m:oMath>
                </a14:m>
                <a:r>
                  <a:rPr lang="zh-CN" altLang="en-US" dirty="0"/>
                  <a:t>上的不一致性，即在一定程度上反映了个体学习器</a:t>
                </a:r>
                <a:r>
                  <a:rPr lang="zh-CN" altLang="en-US"/>
                  <a:t>的多样性。个体</a:t>
                </a:r>
                <a:r>
                  <a:rPr lang="zh-CN" altLang="en-US" dirty="0"/>
                  <a:t>学习器</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i="1" dirty="0">
                            <a:latin typeface="Cambria Math" panose="02040503050406030204" pitchFamily="18" charset="0"/>
                          </a:rPr>
                          <m:t>𝑖</m:t>
                        </m:r>
                      </m:sub>
                    </m:sSub>
                  </m:oMath>
                </a14:m>
                <a:r>
                  <a:rPr lang="zh-CN" altLang="en-US" dirty="0"/>
                  <a:t>和集成</a:t>
                </a:r>
                <a14:m>
                  <m:oMath xmlns:m="http://schemas.openxmlformats.org/officeDocument/2006/math">
                    <m:r>
                      <a:rPr lang="en-US" altLang="zh-CN" b="0" i="1" dirty="0" smtClean="0">
                        <a:latin typeface="Cambria Math" charset="0"/>
                      </a:rPr>
                      <m:t>𝐻</m:t>
                    </m:r>
                  </m:oMath>
                </a14:m>
                <a:r>
                  <a:rPr lang="zh-CN" altLang="en-US" dirty="0"/>
                  <a:t>的平方误差分别为</a:t>
                </a:r>
              </a:p>
            </p:txBody>
          </p:sp>
        </mc:Choice>
        <mc:Fallback xmlns="">
          <p:sp>
            <p:nvSpPr>
              <p:cNvPr id="4" name="内容占位符 2"/>
              <p:cNvSpPr>
                <a:spLocks noGrp="1" noRot="1" noChangeAspect="1" noMove="1" noResize="1" noEditPoints="1" noAdjustHandles="1" noChangeArrowheads="1" noChangeShapeType="1" noTextEdit="1"/>
              </p:cNvSpPr>
              <p:nvPr>
                <p:ph idx="1"/>
              </p:nvPr>
            </p:nvSpPr>
            <p:spPr>
              <a:xfrm>
                <a:off x="260350" y="1266825"/>
                <a:ext cx="8616950" cy="2648682"/>
              </a:xfrm>
              <a:blipFill>
                <a:blip r:embed="rId3"/>
                <a:stretch>
                  <a:fillRect l="-778" t="-2304"/>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2664190" y="2895248"/>
            <a:ext cx="3809270" cy="1328002"/>
          </a:xfrm>
          <a:prstGeom prst="rect">
            <a:avLst/>
          </a:prstGeom>
        </p:spPr>
      </p:pic>
    </p:spTree>
    <p:extLst>
      <p:ext uri="{BB962C8B-B14F-4D97-AF65-F5344CB8AC3E}">
        <p14:creationId xmlns:p14="http://schemas.microsoft.com/office/powerpoint/2010/main" val="625032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zh-CN" altLang="en-US">
                <a:latin typeface="+mj-lt"/>
              </a:rPr>
              <a:t> </a:t>
            </a:r>
            <a:r>
              <a:rPr lang="en-US" altLang="zh-CN">
                <a:latin typeface="+mj-lt"/>
              </a:rPr>
              <a:t>- </a:t>
            </a:r>
            <a:r>
              <a:rPr lang="zh-CN" altLang="en-US">
                <a:latin typeface="+mn-ea"/>
              </a:rPr>
              <a:t>误差</a:t>
            </a:r>
            <a:r>
              <a:rPr lang="en-US" altLang="zh-CN" dirty="0">
                <a:latin typeface="+mj-lt"/>
              </a:rPr>
              <a:t>-</a:t>
            </a:r>
            <a:r>
              <a:rPr lang="zh-CN" altLang="en-US" dirty="0">
                <a:latin typeface="+mn-ea"/>
              </a:rPr>
              <a:t>分歧分解</a:t>
            </a:r>
            <a:endParaRPr lang="zh-CN" altLang="en-US" dirty="0"/>
          </a:p>
        </p:txBody>
      </p:sp>
      <p:sp>
        <p:nvSpPr>
          <p:cNvPr id="4" name="内容占位符 2"/>
          <p:cNvSpPr>
            <a:spLocks noGrp="1"/>
          </p:cNvSpPr>
          <p:nvPr>
            <p:ph idx="1"/>
          </p:nvPr>
        </p:nvSpPr>
        <p:spPr>
          <a:xfrm>
            <a:off x="260350" y="1266825"/>
            <a:ext cx="8616950" cy="2648682"/>
          </a:xfrm>
        </p:spPr>
        <p:txBody>
          <a:bodyPr>
            <a:normAutofit/>
          </a:bodyPr>
          <a:lstStyle/>
          <a:p>
            <a:r>
              <a:rPr lang="zh-CN" altLang="en-US" dirty="0"/>
              <a:t>令                                    表示个体学习器误差的加权均值，有</a:t>
            </a:r>
          </a:p>
        </p:txBody>
      </p:sp>
      <p:pic>
        <p:nvPicPr>
          <p:cNvPr id="5" name="图片 4"/>
          <p:cNvPicPr>
            <a:picLocks noChangeAspect="1"/>
          </p:cNvPicPr>
          <p:nvPr/>
        </p:nvPicPr>
        <p:blipFill>
          <a:blip r:embed="rId3"/>
          <a:stretch>
            <a:fillRect/>
          </a:stretch>
        </p:blipFill>
        <p:spPr>
          <a:xfrm>
            <a:off x="1012559" y="1283080"/>
            <a:ext cx="3463059" cy="426681"/>
          </a:xfrm>
          <a:prstGeom prst="rect">
            <a:avLst/>
          </a:prstGeom>
        </p:spPr>
      </p:pic>
      <p:pic>
        <p:nvPicPr>
          <p:cNvPr id="6" name="图片 5"/>
          <p:cNvPicPr>
            <a:picLocks noChangeAspect="1"/>
          </p:cNvPicPr>
          <p:nvPr/>
        </p:nvPicPr>
        <p:blipFill>
          <a:blip r:embed="rId4"/>
          <a:stretch>
            <a:fillRect/>
          </a:stretch>
        </p:blipFill>
        <p:spPr>
          <a:xfrm>
            <a:off x="1765877" y="1851236"/>
            <a:ext cx="4801177" cy="1551150"/>
          </a:xfrm>
          <a:prstGeom prst="rect">
            <a:avLst/>
          </a:prstGeom>
        </p:spPr>
      </p:pic>
      <mc:AlternateContent xmlns:mc="http://schemas.openxmlformats.org/markup-compatibility/2006" xmlns:a14="http://schemas.microsoft.com/office/drawing/2010/main">
        <mc:Choice Requires="a14">
          <p:sp>
            <p:nvSpPr>
              <p:cNvPr id="7" name="内容占位符 2"/>
              <p:cNvSpPr txBox="1">
                <a:spLocks/>
              </p:cNvSpPr>
              <p:nvPr/>
            </p:nvSpPr>
            <p:spPr>
              <a:xfrm>
                <a:off x="260350" y="3802474"/>
                <a:ext cx="8616950" cy="95953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上式对所有样本</a:t>
                </a:r>
                <a14:m>
                  <m:oMath xmlns:m="http://schemas.openxmlformats.org/officeDocument/2006/math">
                    <m:r>
                      <a:rPr lang="en-US" altLang="zh-CN" i="1" dirty="0">
                        <a:latin typeface="Cambria Math" charset="0"/>
                        <a:ea typeface="Cambria Math" charset="0"/>
                        <a:cs typeface="Cambria Math" charset="0"/>
                      </a:rPr>
                      <m:t>𝑥</m:t>
                    </m:r>
                  </m:oMath>
                </a14:m>
                <a:r>
                  <a:rPr lang="zh-CN" altLang="en-US" dirty="0"/>
                  <a:t>均成立，令</a:t>
                </a:r>
                <a14:m>
                  <m:oMath xmlns:m="http://schemas.openxmlformats.org/officeDocument/2006/math">
                    <m:r>
                      <a:rPr lang="en-US" altLang="zh-CN" b="0" i="1" smtClean="0">
                        <a:latin typeface="Cambria Math" charset="0"/>
                      </a:rPr>
                      <m:t>𝑝</m:t>
                    </m:r>
                    <m:r>
                      <a:rPr lang="en-US" altLang="zh-CN" b="0" i="1" smtClean="0">
                        <a:latin typeface="Cambria Math" charset="0"/>
                      </a:rPr>
                      <m:t>(</m:t>
                    </m:r>
                    <m:r>
                      <a:rPr lang="en-US" altLang="zh-CN" b="0" i="1" smtClean="0">
                        <a:latin typeface="Cambria Math" charset="0"/>
                      </a:rPr>
                      <m:t>𝑥</m:t>
                    </m:r>
                    <m:r>
                      <a:rPr lang="en-US" altLang="zh-CN" b="0" i="1" smtClean="0">
                        <a:latin typeface="Cambria Math" charset="0"/>
                      </a:rPr>
                      <m:t>)</m:t>
                    </m:r>
                  </m:oMath>
                </a14:m>
                <a:r>
                  <a:rPr lang="zh-CN" altLang="en-US" dirty="0"/>
                  <a:t>表示样本的概率密度，则在全样本上有</a:t>
                </a:r>
              </a:p>
            </p:txBody>
          </p:sp>
        </mc:Choice>
        <mc:Fallback xmlns="">
          <p:sp>
            <p:nvSpPr>
              <p:cNvPr id="7" name="内容占位符 2"/>
              <p:cNvSpPr txBox="1">
                <a:spLocks noRot="1" noChangeAspect="1" noMove="1" noResize="1" noEditPoints="1" noAdjustHandles="1" noChangeArrowheads="1" noChangeShapeType="1" noTextEdit="1"/>
              </p:cNvSpPr>
              <p:nvPr/>
            </p:nvSpPr>
            <p:spPr>
              <a:xfrm>
                <a:off x="260350" y="3802474"/>
                <a:ext cx="8616950" cy="959531"/>
              </a:xfrm>
              <a:prstGeom prst="rect">
                <a:avLst/>
              </a:prstGeom>
              <a:blipFill rotWithShape="0">
                <a:blip r:embed="rId5"/>
                <a:stretch>
                  <a:fillRect l="-778" t="-9554"/>
                </a:stretch>
              </a:blipFill>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665018" y="4702856"/>
            <a:ext cx="7980795" cy="844123"/>
          </a:xfrm>
          <a:prstGeom prst="rect">
            <a:avLst/>
          </a:prstGeom>
        </p:spPr>
      </p:pic>
    </p:spTree>
    <p:extLst>
      <p:ext uri="{BB962C8B-B14F-4D97-AF65-F5344CB8AC3E}">
        <p14:creationId xmlns:p14="http://schemas.microsoft.com/office/powerpoint/2010/main" val="146926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339029"/>
            <a:ext cx="8616950" cy="1615986"/>
          </a:xfrm>
        </p:spPr>
        <p:txBody>
          <a:bodyPr/>
          <a:lstStyle/>
          <a:p>
            <a:pPr>
              <a:lnSpc>
                <a:spcPct val="100000"/>
              </a:lnSpc>
            </a:pPr>
            <a:r>
              <a:rPr lang="zh-CN" altLang="en-US" dirty="0"/>
              <a:t>集成学习</a:t>
            </a:r>
            <a:r>
              <a:rPr lang="en-US" altLang="zh-CN" dirty="0"/>
              <a:t>(ensemble</a:t>
            </a:r>
            <a:r>
              <a:rPr lang="zh-CN" altLang="en-US" dirty="0"/>
              <a:t> </a:t>
            </a:r>
            <a:r>
              <a:rPr lang="en-US" altLang="zh-CN" dirty="0"/>
              <a:t>learning)</a:t>
            </a:r>
            <a:r>
              <a:rPr lang="zh-CN" altLang="en-US" dirty="0"/>
              <a:t>通过构建并结合多个学习</a:t>
            </a:r>
            <a:r>
              <a:rPr lang="zh-CN" altLang="en-US"/>
              <a:t>器来完成学习任务</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310" y="2347670"/>
            <a:ext cx="6162675" cy="2705100"/>
          </a:xfrm>
          <a:prstGeom prst="rect">
            <a:avLst/>
          </a:prstGeom>
        </p:spPr>
      </p:pic>
    </p:spTree>
    <p:extLst>
      <p:ext uri="{BB962C8B-B14F-4D97-AF65-F5344CB8AC3E}">
        <p14:creationId xmlns:p14="http://schemas.microsoft.com/office/powerpoint/2010/main" val="437255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zh-CN" altLang="en-US">
                <a:latin typeface="+mj-lt"/>
              </a:rPr>
              <a:t> </a:t>
            </a:r>
            <a:r>
              <a:rPr lang="en-US" altLang="zh-CN">
                <a:latin typeface="+mj-lt"/>
              </a:rPr>
              <a:t>- </a:t>
            </a:r>
            <a:r>
              <a:rPr lang="zh-CN" altLang="en-US">
                <a:latin typeface="+mn-ea"/>
              </a:rPr>
              <a:t>误差</a:t>
            </a:r>
            <a:r>
              <a:rPr lang="en-US" altLang="zh-CN" dirty="0">
                <a:latin typeface="+mj-lt"/>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260350" y="1266825"/>
                <a:ext cx="8616950" cy="612775"/>
              </a:xfrm>
            </p:spPr>
            <p:txBody>
              <a:bodyPr/>
              <a:lstStyle/>
              <a:p>
                <a:r>
                  <a:rPr lang="zh-CN" altLang="en-US" dirty="0"/>
                  <a:t>个体</a:t>
                </a:r>
                <a14:m>
                  <m:oMath xmlns:m="http://schemas.openxmlformats.org/officeDocument/2006/math">
                    <m:r>
                      <a:rPr lang="zh-CN" altLang="en-US" i="1">
                        <a:latin typeface="Cambria Math" panose="02040503050406030204" pitchFamily="18" charset="0"/>
                      </a:rPr>
                      <m:t>学习</m:t>
                    </m:r>
                    <m:r>
                      <a:rPr lang="zh-CN" altLang="en-US" i="1" smtClean="0">
                        <a:latin typeface="Cambria Math" panose="02040503050406030204" pitchFamily="18" charset="0"/>
                      </a:rPr>
                      <m:t>器</m:t>
                    </m:r>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h</m:t>
                        </m:r>
                      </m:e>
                      <m:sub>
                        <m:r>
                          <a:rPr lang="en-US" altLang="zh-CN" b="0" i="1" dirty="0" smtClean="0">
                            <a:latin typeface="Cambria Math" panose="02040503050406030204" pitchFamily="18" charset="0"/>
                          </a:rPr>
                          <m:t>𝑖</m:t>
                        </m:r>
                      </m:sub>
                    </m:sSub>
                  </m:oMath>
                </a14:m>
                <a:r>
                  <a:rPr lang="zh-CN" altLang="en-US" dirty="0"/>
                  <a:t>在全样本上的泛化误差和分歧项分别为：</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260350" y="1266825"/>
                <a:ext cx="8616950" cy="612775"/>
              </a:xfrm>
              <a:blipFill rotWithShape="0">
                <a:blip r:embed="rId3"/>
                <a:stretch>
                  <a:fillRect l="-778" t="-15000"/>
                </a:stretch>
              </a:blipFill>
            </p:spPr>
            <p:txBody>
              <a:bodyPr/>
              <a:lstStyle/>
              <a:p>
                <a:r>
                  <a:rPr lang="zh-CN" altLang="en-US">
                    <a:noFill/>
                  </a:rPr>
                  <a:t> </a:t>
                </a:r>
              </a:p>
            </p:txBody>
          </p:sp>
        </mc:Fallback>
      </mc:AlternateContent>
      <p:sp>
        <p:nvSpPr>
          <p:cNvPr id="19" name="内容占位符 2"/>
          <p:cNvSpPr txBox="1">
            <a:spLocks/>
          </p:cNvSpPr>
          <p:nvPr/>
        </p:nvSpPr>
        <p:spPr>
          <a:xfrm>
            <a:off x="260350" y="3281505"/>
            <a:ext cx="8616950" cy="61277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集成的泛化误差为：</a:t>
            </a:r>
            <a:endParaRPr lang="en-US" dirty="0"/>
          </a:p>
        </p:txBody>
      </p:sp>
      <p:sp>
        <p:nvSpPr>
          <p:cNvPr id="11" name="内容占位符 2"/>
          <p:cNvSpPr txBox="1">
            <a:spLocks/>
          </p:cNvSpPr>
          <p:nvPr/>
        </p:nvSpPr>
        <p:spPr>
          <a:xfrm>
            <a:off x="260350" y="4416493"/>
            <a:ext cx="8616950" cy="88667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令                       表示个体学习器泛化误差的加权均值，</a:t>
            </a:r>
          </a:p>
          <a:p>
            <a:pPr marL="0" indent="0">
              <a:buNone/>
            </a:pPr>
            <a:r>
              <a:rPr lang="zh-CN" altLang="en-US" dirty="0"/>
              <a:t>                         表示个体学习器的加权分歧值，有</a:t>
            </a:r>
            <a:endParaRPr lang="en-US" dirty="0"/>
          </a:p>
        </p:txBody>
      </p:sp>
      <p:pic>
        <p:nvPicPr>
          <p:cNvPr id="10" name="图片 9"/>
          <p:cNvPicPr>
            <a:picLocks noChangeAspect="1"/>
          </p:cNvPicPr>
          <p:nvPr/>
        </p:nvPicPr>
        <p:blipFill>
          <a:blip r:embed="rId4"/>
          <a:stretch>
            <a:fillRect/>
          </a:stretch>
        </p:blipFill>
        <p:spPr>
          <a:xfrm>
            <a:off x="2893574" y="3618528"/>
            <a:ext cx="3122963" cy="766441"/>
          </a:xfrm>
          <a:prstGeom prst="rect">
            <a:avLst/>
          </a:prstGeom>
        </p:spPr>
      </p:pic>
      <p:pic>
        <p:nvPicPr>
          <p:cNvPr id="13" name="图片 12"/>
          <p:cNvPicPr>
            <a:picLocks noChangeAspect="1"/>
          </p:cNvPicPr>
          <p:nvPr/>
        </p:nvPicPr>
        <p:blipFill>
          <a:blip r:embed="rId5"/>
          <a:stretch>
            <a:fillRect/>
          </a:stretch>
        </p:blipFill>
        <p:spPr>
          <a:xfrm>
            <a:off x="2786227" y="1674721"/>
            <a:ext cx="2949555" cy="1653858"/>
          </a:xfrm>
          <a:prstGeom prst="rect">
            <a:avLst/>
          </a:prstGeom>
        </p:spPr>
      </p:pic>
      <p:pic>
        <p:nvPicPr>
          <p:cNvPr id="14" name="图片 13"/>
          <p:cNvPicPr>
            <a:picLocks noChangeAspect="1"/>
          </p:cNvPicPr>
          <p:nvPr/>
        </p:nvPicPr>
        <p:blipFill>
          <a:blip r:embed="rId6"/>
          <a:stretch>
            <a:fillRect/>
          </a:stretch>
        </p:blipFill>
        <p:spPr>
          <a:xfrm>
            <a:off x="3692525" y="5404545"/>
            <a:ext cx="1752600" cy="584200"/>
          </a:xfrm>
          <a:prstGeom prst="rect">
            <a:avLst/>
          </a:prstGeom>
        </p:spPr>
      </p:pic>
      <p:pic>
        <p:nvPicPr>
          <p:cNvPr id="16" name="图片 15"/>
          <p:cNvPicPr>
            <a:picLocks noChangeAspect="1"/>
          </p:cNvPicPr>
          <p:nvPr/>
        </p:nvPicPr>
        <p:blipFill>
          <a:blip r:embed="rId7"/>
          <a:stretch>
            <a:fillRect/>
          </a:stretch>
        </p:blipFill>
        <p:spPr>
          <a:xfrm>
            <a:off x="1020123" y="4338957"/>
            <a:ext cx="2116616" cy="502248"/>
          </a:xfrm>
          <a:prstGeom prst="rect">
            <a:avLst/>
          </a:prstGeom>
        </p:spPr>
      </p:pic>
      <p:pic>
        <p:nvPicPr>
          <p:cNvPr id="17" name="图片 16"/>
          <p:cNvPicPr>
            <a:picLocks noChangeAspect="1"/>
          </p:cNvPicPr>
          <p:nvPr/>
        </p:nvPicPr>
        <p:blipFill>
          <a:blip r:embed="rId8"/>
          <a:stretch>
            <a:fillRect/>
          </a:stretch>
        </p:blipFill>
        <p:spPr>
          <a:xfrm>
            <a:off x="665652" y="4789229"/>
            <a:ext cx="2136920" cy="485774"/>
          </a:xfrm>
          <a:prstGeom prst="rect">
            <a:avLst/>
          </a:prstGeom>
        </p:spPr>
      </p:pic>
    </p:spTree>
    <p:extLst>
      <p:ext uri="{BB962C8B-B14F-4D97-AF65-F5344CB8AC3E}">
        <p14:creationId xmlns:p14="http://schemas.microsoft.com/office/powerpoint/2010/main" val="298625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en-US" altLang="zh-CN">
                <a:latin typeface="+mj-lt"/>
              </a:rPr>
              <a:t> - </a:t>
            </a:r>
            <a:r>
              <a:rPr lang="zh-CN" altLang="en-US">
                <a:latin typeface="+mn-ea"/>
              </a:rPr>
              <a:t>误差</a:t>
            </a:r>
            <a:r>
              <a:rPr lang="en-US" altLang="zh-CN" dirty="0">
                <a:latin typeface="+mj-lt"/>
              </a:rPr>
              <a:t>-</a:t>
            </a:r>
            <a:r>
              <a:rPr lang="zh-CN" altLang="en-US" dirty="0">
                <a:latin typeface="+mn-ea"/>
              </a:rPr>
              <a:t>分歧分解</a:t>
            </a:r>
            <a:endParaRPr lang="zh-CN" altLang="en-US" dirty="0"/>
          </a:p>
        </p:txBody>
      </p:sp>
      <mc:AlternateContent xmlns:mc="http://schemas.openxmlformats.org/markup-compatibility/2006" xmlns:a14="http://schemas.microsoft.com/office/drawing/2010/main">
        <mc:Choice Requires="a14">
          <p:sp>
            <p:nvSpPr>
              <p:cNvPr id="5" name="内容占位符 2"/>
              <p:cNvSpPr txBox="1">
                <a:spLocks/>
              </p:cNvSpPr>
              <p:nvPr/>
            </p:nvSpPr>
            <p:spPr>
              <a:xfrm>
                <a:off x="118351" y="1339721"/>
                <a:ext cx="8788143" cy="466175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charset="2"/>
                  <a:buChar char="p"/>
                </a:pPr>
                <a:r>
                  <a:rPr lang="zh-CN" altLang="en-US" dirty="0"/>
                  <a:t>这个漂亮的</a:t>
                </a:r>
                <a:r>
                  <a:rPr lang="zh-CN" altLang="en-US"/>
                  <a:t>式子显示：个体学习器准确性</a:t>
                </a:r>
                <a:r>
                  <a:rPr lang="zh-CN" altLang="en-US" dirty="0"/>
                  <a:t>越高、多样性越大，则集成效果越好。称为误差</a:t>
                </a:r>
                <a:r>
                  <a:rPr lang="en-US" altLang="zh-CN" dirty="0"/>
                  <a:t>-</a:t>
                </a:r>
                <a:r>
                  <a:rPr lang="zh-CN" altLang="en-US"/>
                  <a:t>分歧分解。</a:t>
                </a:r>
                <a:endParaRPr lang="zh-CN" altLang="en-US" dirty="0"/>
              </a:p>
              <a:p>
                <a:pPr marL="0" indent="0">
                  <a:lnSpc>
                    <a:spcPct val="100000"/>
                  </a:lnSpc>
                  <a:buNone/>
                </a:pPr>
                <a:endParaRPr lang="en-US" altLang="zh-CN"/>
              </a:p>
              <a:p>
                <a:pPr marL="0" indent="0">
                  <a:lnSpc>
                    <a:spcPct val="100000"/>
                  </a:lnSpc>
                  <a:buNone/>
                </a:pPr>
                <a:endParaRPr lang="zh-CN" altLang="en-US" dirty="0"/>
              </a:p>
              <a:p>
                <a:pPr marL="342900" indent="-342900">
                  <a:lnSpc>
                    <a:spcPct val="100000"/>
                  </a:lnSpc>
                  <a:buFont typeface="Wingdings" charset="2"/>
                  <a:buChar char="p"/>
                </a:pPr>
                <a:r>
                  <a:rPr lang="zh-CN" altLang="en-US" dirty="0"/>
                  <a:t>为什么不能直接把</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charset="0"/>
                          </a:rPr>
                          <m:t>𝐸</m:t>
                        </m:r>
                      </m:e>
                    </m:acc>
                    <m:r>
                      <a:rPr lang="en-US" altLang="zh-CN" b="0" i="1" smtClean="0">
                        <a:latin typeface="Cambria Math" charset="0"/>
                      </a:rPr>
                      <m:t>−</m:t>
                    </m:r>
                    <m:acc>
                      <m:accPr>
                        <m:chr m:val="̅"/>
                        <m:ctrlPr>
                          <a:rPr lang="en-US" altLang="zh-CN" b="0" i="1" smtClean="0">
                            <a:latin typeface="Cambria Math" panose="02040503050406030204" pitchFamily="18" charset="0"/>
                          </a:rPr>
                        </m:ctrlPr>
                      </m:accPr>
                      <m:e>
                        <m:r>
                          <a:rPr lang="en-US" altLang="zh-CN" b="0" i="1" smtClean="0">
                            <a:latin typeface="Cambria Math" charset="0"/>
                          </a:rPr>
                          <m:t>𝐴</m:t>
                        </m:r>
                      </m:e>
                    </m:acc>
                  </m:oMath>
                </a14:m>
                <a:r>
                  <a:rPr lang="zh-CN" altLang="en-US" dirty="0"/>
                  <a:t>作为优化目标来求解？</a:t>
                </a:r>
              </a:p>
              <a:p>
                <a:pPr marL="800100" lvl="1" indent="-342900">
                  <a:lnSpc>
                    <a:spcPct val="100000"/>
                  </a:lnSpc>
                  <a:buClr>
                    <a:schemeClr val="tx1"/>
                  </a:buClr>
                  <a:buFont typeface="Wingdings" charset="2"/>
                  <a:buChar char="Ø"/>
                </a:pPr>
                <a:r>
                  <a:rPr lang="zh-CN" altLang="en-US" dirty="0"/>
                  <a:t>现实任务中很难直接对</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charset="0"/>
                          </a:rPr>
                          <m:t>𝐸</m:t>
                        </m:r>
                      </m:e>
                    </m:acc>
                    <m:r>
                      <a:rPr lang="en-US" altLang="zh-CN" i="1">
                        <a:latin typeface="Cambria Math" charset="0"/>
                      </a:rPr>
                      <m:t>−</m:t>
                    </m:r>
                    <m:acc>
                      <m:accPr>
                        <m:chr m:val="̅"/>
                        <m:ctrlPr>
                          <a:rPr lang="en-US" altLang="zh-CN" i="1">
                            <a:latin typeface="Cambria Math" panose="02040503050406030204" pitchFamily="18" charset="0"/>
                          </a:rPr>
                        </m:ctrlPr>
                      </m:accPr>
                      <m:e>
                        <m:r>
                          <a:rPr lang="en-US" altLang="zh-CN" i="1">
                            <a:latin typeface="Cambria Math" charset="0"/>
                          </a:rPr>
                          <m:t>𝐴</m:t>
                        </m:r>
                      </m:e>
                    </m:acc>
                  </m:oMath>
                </a14:m>
                <a:r>
                  <a:rPr lang="zh-CN" altLang="en-US"/>
                  <a:t>进行优化</a:t>
                </a:r>
                <a:endParaRPr lang="zh-CN" altLang="en-US" dirty="0"/>
              </a:p>
              <a:p>
                <a:pPr marL="1257300" lvl="2" indent="-342900">
                  <a:lnSpc>
                    <a:spcPct val="100000"/>
                  </a:lnSpc>
                  <a:buClr>
                    <a:schemeClr val="tx1"/>
                  </a:buClr>
                  <a:buFont typeface="Wingdings" charset="2"/>
                  <a:buChar char="l"/>
                </a:pPr>
                <a:r>
                  <a:rPr lang="zh-CN" altLang="en-US" dirty="0"/>
                  <a:t>它们定义在整个样本空间上</a:t>
                </a:r>
              </a:p>
              <a:p>
                <a:pPr marL="1257300" lvl="2" indent="-342900">
                  <a:lnSpc>
                    <a:spcPct val="100000"/>
                  </a:lnSpc>
                  <a:buClr>
                    <a:schemeClr val="tx1"/>
                  </a:buClr>
                  <a:buFont typeface="Wingdings" charset="2"/>
                  <a:buChar char="l"/>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charset="0"/>
                          </a:rPr>
                          <m:t>𝐴</m:t>
                        </m:r>
                      </m:e>
                    </m:acc>
                  </m:oMath>
                </a14:m>
                <a:r>
                  <a:rPr lang="zh-CN" altLang="en-US" dirty="0"/>
                  <a:t>不是一个可直接操作的多样性度量</a:t>
                </a:r>
              </a:p>
              <a:p>
                <a:pPr marL="1257300" lvl="2" indent="-342900">
                  <a:lnSpc>
                    <a:spcPct val="100000"/>
                  </a:lnSpc>
                  <a:buClr>
                    <a:schemeClr val="tx1"/>
                  </a:buClr>
                  <a:buFont typeface="Wingdings" charset="2"/>
                  <a:buChar char="l"/>
                </a:pPr>
                <a:r>
                  <a:rPr lang="zh-CN" altLang="en-US" dirty="0"/>
                  <a:t>上面的推导过程只适用于回归学习，难以直接推广到分类学习任务上去</a:t>
                </a:r>
              </a:p>
              <a:p>
                <a:pPr marL="800100" lvl="1" indent="-342900">
                  <a:buClr>
                    <a:schemeClr val="tx1"/>
                  </a:buClr>
                  <a:buFont typeface="Wingdings" charset="2"/>
                  <a:buChar char="l"/>
                </a:pPr>
                <a:endParaRPr lang="zh-CN" altLang="en-US" dirty="0"/>
              </a:p>
              <a:p>
                <a:pPr marL="457200" lvl="1" indent="0">
                  <a:buClr>
                    <a:schemeClr val="tx1"/>
                  </a:buClr>
                  <a:buNone/>
                </a:pPr>
                <a:endParaRPr lang="zh-CN" altLang="en-US"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118351" y="1339721"/>
                <a:ext cx="8788143" cy="4661752"/>
              </a:xfrm>
              <a:prstGeom prst="rect">
                <a:avLst/>
              </a:prstGeom>
              <a:blipFill>
                <a:blip r:embed="rId3"/>
                <a:stretch>
                  <a:fillRect l="-763" t="-10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467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2"/>
              <p:cNvSpPr txBox="1">
                <a:spLocks/>
              </p:cNvSpPr>
              <p:nvPr/>
            </p:nvSpPr>
            <p:spPr>
              <a:xfrm>
                <a:off x="278019" y="2189686"/>
                <a:ext cx="8865981"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Wingdings" panose="05000000000000000000" pitchFamily="2" charset="2"/>
                  <a:buNone/>
                </a:pPr>
                <a:endParaRPr lang="zh-CN" altLang="en-US" sz="2800" dirty="0">
                  <a:latin typeface="+mn-ea"/>
                  <a:ea typeface="+mn-ea"/>
                </a:endParaRPr>
              </a:p>
              <a:p>
                <a:pPr>
                  <a:lnSpc>
                    <a:spcPct val="100000"/>
                  </a:lnSpc>
                </a:pPr>
                <a:r>
                  <a:rPr lang="zh-CN" altLang="en-US" sz="2400" dirty="0">
                    <a:latin typeface="+mn-ea"/>
                    <a:ea typeface="+mn-ea"/>
                  </a:rPr>
                  <a:t> </a:t>
                </a:r>
                <a:r>
                  <a:rPr lang="zh-CN" altLang="en-US" dirty="0">
                    <a:latin typeface="+mj-ea"/>
                    <a:ea typeface="+mj-ea"/>
                  </a:rPr>
                  <a:t>对于二分类问题，分类器</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b="0" i="1" smtClean="0">
                            <a:latin typeface="Cambria Math" panose="02040503050406030204" pitchFamily="18" charset="0"/>
                          </a:rPr>
                          <m:t>𝑖</m:t>
                        </m:r>
                      </m:sub>
                    </m:sSub>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h</m:t>
                        </m:r>
                      </m:e>
                      <m:sub>
                        <m:r>
                          <a:rPr lang="en-US" altLang="zh-CN" b="0" i="1" smtClean="0">
                            <a:latin typeface="Cambria Math" panose="02040503050406030204" pitchFamily="18" charset="0"/>
                          </a:rPr>
                          <m:t>𝑗</m:t>
                        </m:r>
                      </m:sub>
                    </m:sSub>
                  </m:oMath>
                </a14:m>
                <a:r>
                  <a:rPr lang="zh-CN" altLang="en-US" dirty="0"/>
                  <a:t>的</a:t>
                </a:r>
                <a:r>
                  <a:rPr lang="zh-CN" altLang="en-US"/>
                  <a:t>预测结果列联表</a:t>
                </a:r>
                <a:r>
                  <a:rPr lang="en-US" altLang="zh-CN" dirty="0"/>
                  <a:t>(contingency table)</a:t>
                </a:r>
                <a:r>
                  <a:rPr lang="zh-CN" altLang="en-US" dirty="0"/>
                  <a:t>为</a:t>
                </a:r>
                <a:endParaRPr lang="en-US" altLang="zh-CN"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278019" y="2189686"/>
                <a:ext cx="8865981" cy="1909092"/>
              </a:xfrm>
              <a:prstGeom prst="rect">
                <a:avLst/>
              </a:prstGeom>
              <a:blipFill>
                <a:blip r:embed="rId3"/>
                <a:stretch>
                  <a:fillRect l="-963"/>
                </a:stretch>
              </a:blipFill>
            </p:spPr>
            <p:txBody>
              <a:bodyPr/>
              <a:lstStyle/>
              <a:p>
                <a:r>
                  <a:rPr lang="zh-CN" altLang="en-US">
                    <a:noFill/>
                  </a:rPr>
                  <a:t> </a:t>
                </a:r>
              </a:p>
            </p:txBody>
          </p:sp>
        </mc:Fallback>
      </mc:AlternateContent>
      <p:sp>
        <p:nvSpPr>
          <p:cNvPr id="7" name="标题 1"/>
          <p:cNvSpPr>
            <a:spLocks noGrp="1"/>
          </p:cNvSpPr>
          <p:nvPr>
            <p:ph type="title"/>
          </p:nvPr>
        </p:nvSpPr>
        <p:spPr>
          <a:xfrm>
            <a:off x="260350" y="46185"/>
            <a:ext cx="7886700" cy="777874"/>
          </a:xfrm>
        </p:spPr>
        <p:txBody>
          <a:bodyPr/>
          <a:lstStyle/>
          <a:p>
            <a:r>
              <a:rPr lang="zh-CN" altLang="en-US">
                <a:latin typeface="+mn-ea"/>
              </a:rPr>
              <a:t>多样性</a:t>
            </a:r>
            <a:r>
              <a:rPr lang="en-US" altLang="zh-CN">
                <a:latin typeface="+mj-lt"/>
              </a:rPr>
              <a:t> - </a:t>
            </a:r>
            <a:r>
              <a:rPr lang="zh-CN" altLang="en-US">
                <a:latin typeface="+mn-ea"/>
              </a:rPr>
              <a:t>多样性</a:t>
            </a:r>
            <a:r>
              <a:rPr lang="zh-CN" altLang="en-US" dirty="0">
                <a:latin typeface="+mn-ea"/>
              </a:rPr>
              <a:t>度量</a:t>
            </a:r>
            <a:endParaRPr lang="zh-CN" altLang="en-US" dirty="0"/>
          </a:p>
        </p:txBody>
      </p:sp>
      <p:sp>
        <p:nvSpPr>
          <p:cNvPr id="8" name="内容占位符 2"/>
          <p:cNvSpPr>
            <a:spLocks noGrp="1"/>
          </p:cNvSpPr>
          <p:nvPr>
            <p:ph idx="1"/>
          </p:nvPr>
        </p:nvSpPr>
        <p:spPr>
          <a:xfrm>
            <a:off x="260350" y="1266825"/>
            <a:ext cx="8616950" cy="1537972"/>
          </a:xfrm>
        </p:spPr>
        <p:txBody>
          <a:bodyPr>
            <a:normAutofit/>
          </a:bodyPr>
          <a:lstStyle/>
          <a:p>
            <a:pPr>
              <a:lnSpc>
                <a:spcPct val="100000"/>
              </a:lnSpc>
            </a:pPr>
            <a:r>
              <a:rPr lang="zh-CN" altLang="en-US" dirty="0"/>
              <a:t>多样性度量</a:t>
            </a:r>
            <a:r>
              <a:rPr lang="en-US" altLang="zh-CN" dirty="0"/>
              <a:t>(diversity</a:t>
            </a:r>
            <a:r>
              <a:rPr lang="zh-CN" altLang="en-US" dirty="0"/>
              <a:t> </a:t>
            </a:r>
            <a:r>
              <a:rPr lang="en-US" altLang="zh-CN" dirty="0"/>
              <a:t>measure)</a:t>
            </a:r>
            <a:r>
              <a:rPr lang="zh-CN" altLang="en-US" dirty="0"/>
              <a:t>用于度量集成</a:t>
            </a:r>
            <a:r>
              <a:rPr lang="zh-CN" altLang="en-US"/>
              <a:t>中个体分类器</a:t>
            </a:r>
            <a:r>
              <a:rPr lang="zh-CN" altLang="en-US" dirty="0"/>
              <a:t>的多样性</a:t>
            </a:r>
          </a:p>
        </p:txBody>
      </p:sp>
      <p:pic>
        <p:nvPicPr>
          <p:cNvPr id="9" name="图片 8"/>
          <p:cNvPicPr>
            <a:picLocks noChangeAspect="1"/>
          </p:cNvPicPr>
          <p:nvPr/>
        </p:nvPicPr>
        <p:blipFill>
          <a:blip r:embed="rId4"/>
          <a:stretch>
            <a:fillRect/>
          </a:stretch>
        </p:blipFill>
        <p:spPr>
          <a:xfrm>
            <a:off x="2184978" y="3522268"/>
            <a:ext cx="4393953" cy="1762099"/>
          </a:xfrm>
          <a:prstGeom prst="rect">
            <a:avLst/>
          </a:prstGeom>
        </p:spPr>
      </p:pic>
      <p:pic>
        <p:nvPicPr>
          <p:cNvPr id="10" name="图片 9"/>
          <p:cNvPicPr>
            <a:picLocks noChangeAspect="1"/>
          </p:cNvPicPr>
          <p:nvPr/>
        </p:nvPicPr>
        <p:blipFill>
          <a:blip r:embed="rId5"/>
          <a:stretch>
            <a:fillRect/>
          </a:stretch>
        </p:blipFill>
        <p:spPr>
          <a:xfrm>
            <a:off x="3273425" y="5284367"/>
            <a:ext cx="2590800" cy="482600"/>
          </a:xfrm>
          <a:prstGeom prst="rect">
            <a:avLst/>
          </a:prstGeom>
        </p:spPr>
      </p:pic>
    </p:spTree>
    <p:extLst>
      <p:ext uri="{BB962C8B-B14F-4D97-AF65-F5344CB8AC3E}">
        <p14:creationId xmlns:p14="http://schemas.microsoft.com/office/powerpoint/2010/main" val="1555319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939320"/>
          </a:xfrm>
          <a:prstGeom prst="rect">
            <a:avLst/>
          </a:prstGeom>
          <a:ln>
            <a:noFill/>
          </a:ln>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dirty="0"/>
              <a:t>常见的多样性度量</a:t>
            </a:r>
          </a:p>
          <a:p>
            <a:endParaRPr lang="en-US" altLang="zh-CN" sz="2400" dirty="0"/>
          </a:p>
          <a:p>
            <a:pPr lvl="2">
              <a:buClr>
                <a:schemeClr val="tx1"/>
              </a:buClr>
            </a:pPr>
            <a:r>
              <a:rPr lang="zh-CN" altLang="en-US" sz="2000" dirty="0">
                <a:latin typeface="+mn-ea"/>
              </a:rPr>
              <a:t>不合度量</a:t>
            </a:r>
            <a:r>
              <a:rPr lang="en-US" altLang="zh-CN" sz="2000" dirty="0">
                <a:latin typeface="+mj-lt"/>
              </a:rPr>
              <a:t>(Disagreement Measure)</a:t>
            </a:r>
            <a:endParaRPr lang="zh-CN" altLang="en-US" sz="2000" dirty="0">
              <a:latin typeface="+mj-lt"/>
            </a:endParaRPr>
          </a:p>
          <a:p>
            <a:pPr lvl="2">
              <a:buClr>
                <a:schemeClr val="tx1"/>
              </a:buClr>
            </a:pPr>
            <a:endParaRPr lang="zh-CN" altLang="en-US" sz="2000" dirty="0">
              <a:latin typeface="+mn-ea"/>
            </a:endParaRPr>
          </a:p>
          <a:p>
            <a:pPr lvl="2"/>
            <a:endParaRPr lang="zh-CN" altLang="en-US" sz="2000" dirty="0">
              <a:latin typeface="+mn-ea"/>
            </a:endParaRPr>
          </a:p>
          <a:p>
            <a:pPr lvl="2"/>
            <a:endParaRPr lang="zh-CN" altLang="en-US" sz="2000" dirty="0">
              <a:latin typeface="+mn-ea"/>
            </a:endParaRPr>
          </a:p>
          <a:p>
            <a:pPr lvl="2"/>
            <a:endParaRPr lang="zh-CN" altLang="en-US" sz="2000" dirty="0">
              <a:latin typeface="+mn-ea"/>
            </a:endParaRPr>
          </a:p>
          <a:p>
            <a:pPr lvl="2"/>
            <a:endParaRPr lang="zh-CN" altLang="en-US" sz="2000" dirty="0">
              <a:latin typeface="+mn-ea"/>
            </a:endParaRPr>
          </a:p>
          <a:p>
            <a:pPr lvl="2">
              <a:buClr>
                <a:schemeClr val="tx1"/>
              </a:buClr>
            </a:pPr>
            <a:r>
              <a:rPr lang="zh-CN" altLang="en-US" sz="2000" dirty="0">
                <a:latin typeface="+mn-ea"/>
              </a:rPr>
              <a:t>相关系数</a:t>
            </a:r>
            <a:r>
              <a:rPr lang="en-US" altLang="zh-CN" sz="2000" dirty="0"/>
              <a:t>(Correlation Coefficient)</a:t>
            </a:r>
          </a:p>
          <a:p>
            <a:pPr lvl="2"/>
            <a:endParaRPr lang="en-US" altLang="zh-CN" sz="2000" dirty="0">
              <a:latin typeface="+mn-ea"/>
            </a:endParaRPr>
          </a:p>
        </p:txBody>
      </p:sp>
      <p:sp>
        <p:nvSpPr>
          <p:cNvPr id="7" name="标题 1"/>
          <p:cNvSpPr>
            <a:spLocks noGrp="1"/>
          </p:cNvSpPr>
          <p:nvPr>
            <p:ph type="title"/>
          </p:nvPr>
        </p:nvSpPr>
        <p:spPr>
          <a:xfrm>
            <a:off x="260350" y="46178"/>
            <a:ext cx="7886700" cy="777874"/>
          </a:xfrm>
        </p:spPr>
        <p:txBody>
          <a:bodyPr/>
          <a:lstStyle/>
          <a:p>
            <a:r>
              <a:rPr lang="zh-CN" altLang="en-US">
                <a:latin typeface="+mn-ea"/>
              </a:rPr>
              <a:t>多样性</a:t>
            </a:r>
            <a:r>
              <a:rPr lang="en-US" altLang="zh-CN">
                <a:latin typeface="+mj-lt"/>
              </a:rPr>
              <a:t> - </a:t>
            </a:r>
            <a:r>
              <a:rPr lang="zh-CN" altLang="en-US">
                <a:latin typeface="+mn-ea"/>
              </a:rPr>
              <a:t>多样性</a:t>
            </a:r>
            <a:r>
              <a:rPr lang="zh-CN" altLang="en-US" dirty="0">
                <a:latin typeface="+mn-ea"/>
              </a:rPr>
              <a:t>度量</a:t>
            </a:r>
            <a:endParaRPr lang="zh-CN" altLang="en-US" dirty="0"/>
          </a:p>
        </p:txBody>
      </p:sp>
      <p:pic>
        <p:nvPicPr>
          <p:cNvPr id="2" name="图片 1"/>
          <p:cNvPicPr>
            <a:picLocks noChangeAspect="1"/>
          </p:cNvPicPr>
          <p:nvPr/>
        </p:nvPicPr>
        <p:blipFill>
          <a:blip r:embed="rId3"/>
          <a:stretch>
            <a:fillRect/>
          </a:stretch>
        </p:blipFill>
        <p:spPr>
          <a:xfrm>
            <a:off x="3503229" y="2699388"/>
            <a:ext cx="1943100" cy="952500"/>
          </a:xfrm>
          <a:prstGeom prst="rect">
            <a:avLst/>
          </a:prstGeom>
        </p:spPr>
      </p:pic>
      <p:pic>
        <p:nvPicPr>
          <p:cNvPr id="3" name="图片 2"/>
          <p:cNvPicPr>
            <a:picLocks noChangeAspect="1"/>
          </p:cNvPicPr>
          <p:nvPr/>
        </p:nvPicPr>
        <p:blipFill>
          <a:blip r:embed="rId4"/>
          <a:stretch>
            <a:fillRect/>
          </a:stretch>
        </p:blipFill>
        <p:spPr>
          <a:xfrm>
            <a:off x="1723818" y="4758294"/>
            <a:ext cx="5245100" cy="990600"/>
          </a:xfrm>
          <a:prstGeom prst="rect">
            <a:avLst/>
          </a:prstGeom>
        </p:spPr>
      </p:pic>
    </p:spTree>
    <p:extLst>
      <p:ext uri="{BB962C8B-B14F-4D97-AF65-F5344CB8AC3E}">
        <p14:creationId xmlns:p14="http://schemas.microsoft.com/office/powerpoint/2010/main" val="476667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191308" y="861405"/>
            <a:ext cx="8865981" cy="403920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r>
              <a:rPr lang="zh-CN" altLang="en-US" dirty="0"/>
              <a:t>常见的多样性度量</a:t>
            </a:r>
          </a:p>
          <a:p>
            <a:endParaRPr lang="en-US" altLang="zh-CN" sz="2400" dirty="0"/>
          </a:p>
          <a:p>
            <a:pPr lvl="1">
              <a:buClr>
                <a:schemeClr val="tx1"/>
              </a:buClr>
            </a:pPr>
            <a:r>
              <a:rPr lang="en-US" altLang="zh-CN" dirty="0">
                <a:latin typeface="+mj-lt"/>
              </a:rPr>
              <a:t>Q-</a:t>
            </a:r>
            <a:r>
              <a:rPr lang="zh-CN" altLang="en-US" dirty="0">
                <a:latin typeface="+mj-lt"/>
              </a:rPr>
              <a:t>统计量</a:t>
            </a:r>
            <a:r>
              <a:rPr lang="en-US" altLang="zh-CN" dirty="0">
                <a:latin typeface="+mj-lt"/>
              </a:rPr>
              <a:t>(Q-Statistic)</a:t>
            </a:r>
            <a:endParaRPr lang="zh-CN" altLang="en-US" dirty="0">
              <a:latin typeface="+mj-lt"/>
            </a:endParaRPr>
          </a:p>
          <a:p>
            <a:pPr lvl="1"/>
            <a:endParaRPr lang="zh-CN" altLang="en-US" dirty="0">
              <a:latin typeface="+mn-ea"/>
            </a:endParaRPr>
          </a:p>
          <a:p>
            <a:pPr lvl="1"/>
            <a:endParaRPr lang="zh-CN" altLang="en-US" dirty="0">
              <a:latin typeface="+mn-ea"/>
            </a:endParaRPr>
          </a:p>
          <a:p>
            <a:pPr lvl="1"/>
            <a:endParaRPr lang="zh-CN" altLang="en-US" dirty="0">
              <a:latin typeface="+mn-ea"/>
            </a:endParaRPr>
          </a:p>
          <a:p>
            <a:pPr lvl="1">
              <a:buClr>
                <a:schemeClr val="tx1"/>
              </a:buClr>
            </a:pPr>
            <a:r>
              <a:rPr lang="az-Cyrl-AZ" altLang="zh-CN">
                <a:latin typeface="+mj-lt"/>
              </a:rPr>
              <a:t>к</a:t>
            </a:r>
            <a:r>
              <a:rPr lang="en-US" altLang="zh-CN">
                <a:latin typeface="+mj-lt"/>
              </a:rPr>
              <a:t>-</a:t>
            </a:r>
            <a:r>
              <a:rPr lang="zh-CN" altLang="en-US" dirty="0">
                <a:latin typeface="+mj-lt"/>
              </a:rPr>
              <a:t>统计量</a:t>
            </a:r>
            <a:r>
              <a:rPr lang="en-US" altLang="zh-CN" dirty="0">
                <a:latin typeface="+mj-lt"/>
              </a:rPr>
              <a:t>(Kappa-Statistic)</a:t>
            </a:r>
          </a:p>
          <a:p>
            <a:pPr lvl="1"/>
            <a:endParaRPr lang="en-US" altLang="zh-CN" dirty="0">
              <a:latin typeface="+mn-ea"/>
            </a:endParaRPr>
          </a:p>
        </p:txBody>
      </p:sp>
      <p:sp>
        <p:nvSpPr>
          <p:cNvPr id="7" name="标题 1"/>
          <p:cNvSpPr>
            <a:spLocks noGrp="1"/>
          </p:cNvSpPr>
          <p:nvPr>
            <p:ph type="title"/>
          </p:nvPr>
        </p:nvSpPr>
        <p:spPr>
          <a:xfrm>
            <a:off x="260350" y="46185"/>
            <a:ext cx="7886700" cy="777874"/>
          </a:xfrm>
        </p:spPr>
        <p:txBody>
          <a:bodyPr/>
          <a:lstStyle/>
          <a:p>
            <a:r>
              <a:rPr lang="zh-CN" altLang="en-US">
                <a:latin typeface="+mn-ea"/>
              </a:rPr>
              <a:t>多样性</a:t>
            </a:r>
            <a:r>
              <a:rPr lang="en-US" altLang="zh-CN"/>
              <a:t> - </a:t>
            </a:r>
            <a:r>
              <a:rPr lang="zh-CN" altLang="en-US">
                <a:latin typeface="+mn-ea"/>
              </a:rPr>
              <a:t>多样性</a:t>
            </a:r>
            <a:r>
              <a:rPr lang="zh-CN" altLang="en-US" dirty="0">
                <a:latin typeface="+mn-ea"/>
              </a:rPr>
              <a:t>度量</a:t>
            </a:r>
            <a:endParaRPr lang="zh-CN" altLang="en-US" dirty="0"/>
          </a:p>
        </p:txBody>
      </p:sp>
      <p:pic>
        <p:nvPicPr>
          <p:cNvPr id="2" name="图片 1"/>
          <p:cNvPicPr>
            <a:picLocks noChangeAspect="1"/>
          </p:cNvPicPr>
          <p:nvPr/>
        </p:nvPicPr>
        <p:blipFill>
          <a:blip r:embed="rId3"/>
          <a:stretch>
            <a:fillRect/>
          </a:stretch>
        </p:blipFill>
        <p:spPr>
          <a:xfrm>
            <a:off x="3307196" y="2553689"/>
            <a:ext cx="1870446" cy="843322"/>
          </a:xfrm>
          <a:prstGeom prst="rect">
            <a:avLst/>
          </a:prstGeom>
        </p:spPr>
      </p:pic>
      <p:pic>
        <p:nvPicPr>
          <p:cNvPr id="5" name="图片 4"/>
          <p:cNvPicPr>
            <a:picLocks noChangeAspect="1"/>
          </p:cNvPicPr>
          <p:nvPr/>
        </p:nvPicPr>
        <p:blipFill>
          <a:blip r:embed="rId4"/>
          <a:stretch>
            <a:fillRect/>
          </a:stretch>
        </p:blipFill>
        <p:spPr>
          <a:xfrm>
            <a:off x="1567296" y="4531636"/>
            <a:ext cx="1739900" cy="927100"/>
          </a:xfrm>
          <a:prstGeom prst="rect">
            <a:avLst/>
          </a:prstGeom>
        </p:spPr>
      </p:pic>
      <p:pic>
        <p:nvPicPr>
          <p:cNvPr id="6" name="图片 5"/>
          <p:cNvPicPr>
            <a:picLocks noChangeAspect="1"/>
          </p:cNvPicPr>
          <p:nvPr/>
        </p:nvPicPr>
        <p:blipFill>
          <a:blip r:embed="rId5"/>
          <a:stretch>
            <a:fillRect/>
          </a:stretch>
        </p:blipFill>
        <p:spPr>
          <a:xfrm>
            <a:off x="3714814" y="4300412"/>
            <a:ext cx="4934857" cy="1420974"/>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2242" y="2807404"/>
            <a:ext cx="1630669" cy="481688"/>
          </a:xfrm>
          <a:prstGeom prst="rect">
            <a:avLst/>
          </a:prstGeom>
        </p:spPr>
      </p:pic>
    </p:spTree>
    <p:extLst>
      <p:ext uri="{BB962C8B-B14F-4D97-AF65-F5344CB8AC3E}">
        <p14:creationId xmlns:p14="http://schemas.microsoft.com/office/powerpoint/2010/main" val="260401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多样性</a:t>
            </a:r>
            <a:r>
              <a:rPr lang="en-US" altLang="zh-CN">
                <a:latin typeface="+mj-lt"/>
              </a:rPr>
              <a:t> - </a:t>
            </a:r>
            <a:r>
              <a:rPr lang="zh-CN" altLang="en-US">
                <a:latin typeface="+mn-ea"/>
              </a:rPr>
              <a:t>多样性</a:t>
            </a:r>
            <a:r>
              <a:rPr lang="zh-CN" altLang="en-US" dirty="0">
                <a:latin typeface="+mn-ea"/>
              </a:rPr>
              <a:t>度量</a:t>
            </a:r>
            <a:endParaRPr lang="zh-CN" altLang="en-US" dirty="0"/>
          </a:p>
        </p:txBody>
      </p:sp>
      <mc:AlternateContent xmlns:mc="http://schemas.openxmlformats.org/markup-compatibility/2006" xmlns:a14="http://schemas.microsoft.com/office/drawing/2010/main">
        <mc:Choice Requires="a14">
          <p:sp>
            <p:nvSpPr>
              <p:cNvPr id="5" name="内容占位符 2"/>
              <p:cNvSpPr txBox="1">
                <a:spLocks/>
              </p:cNvSpPr>
              <p:nvPr/>
            </p:nvSpPr>
            <p:spPr>
              <a:xfrm>
                <a:off x="191308" y="861405"/>
                <a:ext cx="8865981" cy="1909092"/>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zh-CN" altLang="en-US" sz="2800" dirty="0">
                  <a:latin typeface="+mn-ea"/>
                  <a:ea typeface="+mn-ea"/>
                </a:endParaRPr>
              </a:p>
              <a:p>
                <a14:m>
                  <m:oMath xmlns:m="http://schemas.openxmlformats.org/officeDocument/2006/math">
                    <m:r>
                      <a:rPr lang="az-Cyrl-AZ" altLang="zh-CN" b="0" i="1" smtClean="0">
                        <a:latin typeface="Cambria Math" panose="02040503050406030204" pitchFamily="18" charset="0"/>
                      </a:rPr>
                      <m:t>к</m:t>
                    </m:r>
                    <m:r>
                      <a:rPr lang="en-US" altLang="zh-CN" i="1">
                        <a:latin typeface="Cambria Math" panose="02040503050406030204" pitchFamily="18" charset="0"/>
                      </a:rPr>
                      <m:t>−</m:t>
                    </m:r>
                  </m:oMath>
                </a14:m>
                <a:r>
                  <a:rPr lang="zh-CN" altLang="en-US" dirty="0"/>
                  <a:t>误差图</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191308" y="861405"/>
                <a:ext cx="8865981" cy="1909092"/>
              </a:xfrm>
              <a:prstGeom prst="rect">
                <a:avLst/>
              </a:prstGeom>
              <a:blipFill>
                <a:blip r:embed="rId3"/>
                <a:stretch>
                  <a:fillRect l="-756"/>
                </a:stretch>
              </a:blipFill>
            </p:spPr>
            <p:txBody>
              <a:bodyPr/>
              <a:lstStyle/>
              <a:p>
                <a:r>
                  <a:rPr lang="zh-CN" altLang="en-US">
                    <a:noFill/>
                  </a:rPr>
                  <a:t> </a:t>
                </a:r>
              </a:p>
            </p:txBody>
          </p:sp>
        </mc:Fallback>
      </mc:AlternateContent>
      <p:pic>
        <p:nvPicPr>
          <p:cNvPr id="7" name="图片 6"/>
          <p:cNvPicPr>
            <a:picLocks noChangeAspect="1"/>
          </p:cNvPicPr>
          <p:nvPr/>
        </p:nvPicPr>
        <p:blipFill>
          <a:blip r:embed="rId4"/>
          <a:stretch>
            <a:fillRect/>
          </a:stretch>
        </p:blipFill>
        <p:spPr>
          <a:xfrm>
            <a:off x="570593" y="2076217"/>
            <a:ext cx="7576457" cy="3383142"/>
          </a:xfrm>
          <a:prstGeom prst="rect">
            <a:avLst/>
          </a:prstGeom>
        </p:spPr>
      </p:pic>
    </p:spTree>
    <p:extLst>
      <p:ext uri="{BB962C8B-B14F-4D97-AF65-F5344CB8AC3E}">
        <p14:creationId xmlns:p14="http://schemas.microsoft.com/office/powerpoint/2010/main" val="774044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46182"/>
            <a:ext cx="7886700" cy="777874"/>
          </a:xfrm>
        </p:spPr>
        <p:txBody>
          <a:bodyPr/>
          <a:lstStyle/>
          <a:p>
            <a:r>
              <a:rPr lang="zh-CN" altLang="en-US">
                <a:latin typeface="+mn-ea"/>
              </a:rPr>
              <a:t>多样性</a:t>
            </a:r>
            <a:r>
              <a:rPr lang="en-US" altLang="zh-CN">
                <a:latin typeface="+mj-lt"/>
              </a:rPr>
              <a:t> - </a:t>
            </a:r>
            <a:r>
              <a:rPr lang="zh-CN" altLang="en-US">
                <a:latin typeface="+mn-ea"/>
              </a:rPr>
              <a:t>多样性</a:t>
            </a:r>
            <a:r>
              <a:rPr lang="zh-CN" altLang="en-US" dirty="0">
                <a:latin typeface="+mn-ea"/>
              </a:rPr>
              <a:t>增强</a:t>
            </a:r>
            <a:endParaRPr lang="zh-CN" altLang="en-US" dirty="0"/>
          </a:p>
        </p:txBody>
      </p:sp>
      <p:sp>
        <p:nvSpPr>
          <p:cNvPr id="4" name="内容占位符 2"/>
          <p:cNvSpPr txBox="1">
            <a:spLocks/>
          </p:cNvSpPr>
          <p:nvPr/>
        </p:nvSpPr>
        <p:spPr>
          <a:xfrm>
            <a:off x="368261" y="1287366"/>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Wingdings" charset="2"/>
              <a:buChar char="p"/>
            </a:pPr>
            <a:r>
              <a:rPr lang="zh-CN" altLang="en-US" dirty="0">
                <a:latin typeface="+mn-ea"/>
                <a:ea typeface="+mn-ea"/>
              </a:rPr>
              <a:t>常见的增强个体学习器的多样性</a:t>
            </a:r>
            <a:r>
              <a:rPr lang="zh-CN" altLang="en-US">
                <a:latin typeface="+mn-ea"/>
                <a:ea typeface="+mn-ea"/>
              </a:rPr>
              <a:t>的方法</a:t>
            </a:r>
            <a:endParaRPr lang="zh-CN" altLang="en-US" dirty="0">
              <a:latin typeface="+mn-ea"/>
              <a:ea typeface="+mn-ea"/>
            </a:endParaRPr>
          </a:p>
          <a:p>
            <a:pPr lvl="2">
              <a:lnSpc>
                <a:spcPct val="150000"/>
              </a:lnSpc>
              <a:buClr>
                <a:schemeClr val="tx2"/>
              </a:buClr>
            </a:pPr>
            <a:r>
              <a:rPr lang="zh-CN" altLang="en-US" sz="2000" dirty="0"/>
              <a:t>数据样本扰动</a:t>
            </a:r>
          </a:p>
          <a:p>
            <a:pPr lvl="2">
              <a:lnSpc>
                <a:spcPct val="150000"/>
              </a:lnSpc>
              <a:buClr>
                <a:schemeClr val="tx2"/>
              </a:buClr>
            </a:pPr>
            <a:r>
              <a:rPr lang="zh-CN" altLang="en-US" sz="2000" dirty="0"/>
              <a:t>输入属性扰动</a:t>
            </a:r>
          </a:p>
          <a:p>
            <a:pPr lvl="2">
              <a:lnSpc>
                <a:spcPct val="150000"/>
              </a:lnSpc>
              <a:buClr>
                <a:schemeClr val="tx2"/>
              </a:buClr>
            </a:pPr>
            <a:r>
              <a:rPr lang="zh-CN" altLang="en-US" sz="2000" dirty="0"/>
              <a:t>输出表示扰动</a:t>
            </a:r>
          </a:p>
          <a:p>
            <a:pPr lvl="2">
              <a:lnSpc>
                <a:spcPct val="150000"/>
              </a:lnSpc>
              <a:buClr>
                <a:schemeClr val="tx2"/>
              </a:buClr>
            </a:pPr>
            <a:r>
              <a:rPr lang="zh-CN" altLang="en-US" sz="2000" dirty="0"/>
              <a:t>算法</a:t>
            </a:r>
            <a:r>
              <a:rPr lang="zh-CN" altLang="en-US" sz="2000"/>
              <a:t>参数扰动</a:t>
            </a:r>
            <a:endParaRPr lang="en-US" altLang="zh-CN" sz="2000"/>
          </a:p>
          <a:p>
            <a:pPr lvl="2">
              <a:lnSpc>
                <a:spcPct val="150000"/>
              </a:lnSpc>
              <a:buClr>
                <a:schemeClr val="tx2"/>
              </a:buClr>
            </a:pPr>
            <a:r>
              <a:rPr lang="zh-CN" altLang="en-US" sz="2000"/>
              <a:t>不同的多样性增强机制同时使用</a:t>
            </a:r>
            <a:endParaRPr lang="zh-CN" altLang="en-US" sz="2000" dirty="0"/>
          </a:p>
          <a:p>
            <a:endParaRPr lang="zh-CN" altLang="en-US" sz="2400" dirty="0"/>
          </a:p>
        </p:txBody>
      </p:sp>
    </p:spTree>
    <p:extLst>
      <p:ext uri="{BB962C8B-B14F-4D97-AF65-F5344CB8AC3E}">
        <p14:creationId xmlns:p14="http://schemas.microsoft.com/office/powerpoint/2010/main" val="2001229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260350" y="69330"/>
            <a:ext cx="8530622" cy="777874"/>
          </a:xfrm>
        </p:spPr>
        <p:txBody>
          <a:bodyPr>
            <a:normAutofit/>
          </a:bodyPr>
          <a:lstStyle/>
          <a:p>
            <a:r>
              <a:rPr lang="zh-CN" altLang="en-US">
                <a:latin typeface="+mn-ea"/>
              </a:rPr>
              <a:t>多样性</a:t>
            </a:r>
            <a:r>
              <a:rPr lang="en-US" altLang="zh-CN">
                <a:latin typeface="+mj-lt"/>
              </a:rPr>
              <a:t> - </a:t>
            </a:r>
            <a:r>
              <a:rPr lang="zh-CN" altLang="en-US">
                <a:latin typeface="+mn-ea"/>
              </a:rPr>
              <a:t>多样性增强</a:t>
            </a:r>
            <a:r>
              <a:rPr lang="en-US" altLang="zh-CN">
                <a:latin typeface="+mj-lt"/>
              </a:rPr>
              <a:t> - </a:t>
            </a:r>
            <a:r>
              <a:rPr lang="zh-CN" altLang="en-US">
                <a:latin typeface="+mn-ea"/>
              </a:rPr>
              <a:t>数据</a:t>
            </a:r>
            <a:r>
              <a:rPr lang="zh-CN" altLang="en-US" dirty="0">
                <a:latin typeface="+mn-ea"/>
              </a:rPr>
              <a:t>样本扰动</a:t>
            </a:r>
            <a:endParaRPr lang="zh-CN" altLang="en-US" dirty="0"/>
          </a:p>
        </p:txBody>
      </p:sp>
      <p:sp>
        <p:nvSpPr>
          <p:cNvPr id="3" name="内容占位符 2"/>
          <p:cNvSpPr txBox="1">
            <a:spLocks/>
          </p:cNvSpPr>
          <p:nvPr/>
        </p:nvSpPr>
        <p:spPr>
          <a:xfrm>
            <a:off x="429719" y="1398805"/>
            <a:ext cx="8865981" cy="4339988"/>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Wingdings" charset="2"/>
              <a:buChar char="p"/>
            </a:pPr>
            <a:r>
              <a:rPr lang="zh-CN" altLang="en-US" dirty="0">
                <a:latin typeface="+mn-ea"/>
                <a:ea typeface="+mn-ea"/>
              </a:rPr>
              <a:t>数据样本扰动通常是基于采样法</a:t>
            </a:r>
          </a:p>
          <a:p>
            <a:pPr lvl="2">
              <a:lnSpc>
                <a:spcPct val="100000"/>
              </a:lnSpc>
              <a:buClr>
                <a:schemeClr val="tx2"/>
              </a:buClr>
            </a:pPr>
            <a:r>
              <a:rPr lang="en-US" altLang="zh-CN" sz="2000" dirty="0"/>
              <a:t>Bagging</a:t>
            </a:r>
            <a:r>
              <a:rPr lang="zh-CN" altLang="en-US" sz="2000" dirty="0"/>
              <a:t>中的</a:t>
            </a:r>
            <a:r>
              <a:rPr lang="zh-CN" altLang="en-US" sz="2000"/>
              <a:t>自助采样</a:t>
            </a:r>
            <a:endParaRPr lang="zh-CN" altLang="en-US" sz="2000" dirty="0"/>
          </a:p>
          <a:p>
            <a:pPr lvl="2">
              <a:lnSpc>
                <a:spcPct val="100000"/>
              </a:lnSpc>
              <a:buClr>
                <a:schemeClr val="tx2"/>
              </a:buClr>
            </a:pPr>
            <a:r>
              <a:rPr lang="en-US" altLang="zh-CN" sz="2000"/>
              <a:t>AdaBoost</a:t>
            </a:r>
            <a:r>
              <a:rPr lang="zh-CN" altLang="en-US" sz="2000" dirty="0"/>
              <a:t>中的序列采样</a:t>
            </a:r>
          </a:p>
          <a:p>
            <a:pPr>
              <a:lnSpc>
                <a:spcPct val="100000"/>
              </a:lnSpc>
            </a:pPr>
            <a:endParaRPr lang="zh-CN" altLang="en-US" sz="2400" dirty="0"/>
          </a:p>
          <a:p>
            <a:pPr>
              <a:lnSpc>
                <a:spcPct val="100000"/>
              </a:lnSpc>
            </a:pPr>
            <a:r>
              <a:rPr lang="zh-CN" altLang="en-US" dirty="0"/>
              <a:t>对数据样本的扰动敏感的基学习器</a:t>
            </a:r>
            <a:r>
              <a:rPr lang="en-US" altLang="zh-CN" dirty="0"/>
              <a:t>(</a:t>
            </a:r>
            <a:r>
              <a:rPr lang="zh-CN" altLang="en-US" dirty="0"/>
              <a:t>不稳定基学习器</a:t>
            </a:r>
            <a:r>
              <a:rPr lang="en-US" altLang="zh-CN" dirty="0"/>
              <a:t>)</a:t>
            </a:r>
            <a:endParaRPr lang="zh-CN" altLang="en-US" dirty="0"/>
          </a:p>
          <a:p>
            <a:pPr lvl="1">
              <a:lnSpc>
                <a:spcPct val="100000"/>
              </a:lnSpc>
              <a:buClr>
                <a:schemeClr val="tx2"/>
              </a:buClr>
            </a:pPr>
            <a:r>
              <a:rPr lang="zh-CN" altLang="en-US" dirty="0"/>
              <a:t>决策树，神经网络等</a:t>
            </a:r>
          </a:p>
          <a:p>
            <a:pPr lvl="1">
              <a:lnSpc>
                <a:spcPct val="100000"/>
              </a:lnSpc>
            </a:pPr>
            <a:endParaRPr lang="zh-CN" altLang="en-US" dirty="0"/>
          </a:p>
          <a:p>
            <a:pPr>
              <a:lnSpc>
                <a:spcPct val="100000"/>
              </a:lnSpc>
            </a:pPr>
            <a:r>
              <a:rPr lang="zh-CN" altLang="en-US" dirty="0"/>
              <a:t>对数据样本的扰动不敏感的基学习器</a:t>
            </a:r>
            <a:r>
              <a:rPr lang="en-US" altLang="zh-CN" dirty="0"/>
              <a:t>(</a:t>
            </a:r>
            <a:r>
              <a:rPr lang="zh-CN" altLang="en-US" dirty="0"/>
              <a:t>稳定基学习器</a:t>
            </a:r>
            <a:r>
              <a:rPr lang="en-US" altLang="zh-CN" dirty="0"/>
              <a:t>)</a:t>
            </a:r>
            <a:endParaRPr lang="zh-CN" altLang="en-US" dirty="0"/>
          </a:p>
          <a:p>
            <a:pPr lvl="1">
              <a:lnSpc>
                <a:spcPct val="100000"/>
              </a:lnSpc>
              <a:buClr>
                <a:schemeClr val="tx2"/>
              </a:buClr>
            </a:pPr>
            <a:r>
              <a:rPr lang="zh-CN" altLang="en-US" dirty="0"/>
              <a:t>线性学习器，支持向量机，朴素贝叶斯，</a:t>
            </a:r>
            <a:r>
              <a:rPr lang="en-US" altLang="zh-CN" dirty="0"/>
              <a:t>k</a:t>
            </a:r>
            <a:r>
              <a:rPr lang="zh-CN" altLang="en-US" dirty="0"/>
              <a:t>近邻等</a:t>
            </a:r>
          </a:p>
        </p:txBody>
      </p:sp>
      <p:sp>
        <p:nvSpPr>
          <p:cNvPr id="2" name="矩形 1"/>
          <p:cNvSpPr/>
          <p:nvPr/>
        </p:nvSpPr>
        <p:spPr>
          <a:xfrm>
            <a:off x="6032665" y="2208810"/>
            <a:ext cx="2612571" cy="783771"/>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b="1" dirty="0">
                <a:solidFill>
                  <a:schemeClr val="bg1"/>
                </a:solidFill>
              </a:rPr>
              <a:t>数据样本扰动对“不稳定基学习器”很有效</a:t>
            </a:r>
          </a:p>
        </p:txBody>
      </p:sp>
    </p:spTree>
    <p:extLst>
      <p:ext uri="{BB962C8B-B14F-4D97-AF65-F5344CB8AC3E}">
        <p14:creationId xmlns:p14="http://schemas.microsoft.com/office/powerpoint/2010/main" val="1335939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317762" y="1116147"/>
            <a:ext cx="8581872" cy="80765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zh-CN" altLang="en-US" dirty="0"/>
              <a:t>随机子空间算法</a:t>
            </a:r>
            <a:r>
              <a:rPr lang="en-US" altLang="zh-CN" dirty="0"/>
              <a:t>(random</a:t>
            </a:r>
            <a:r>
              <a:rPr lang="zh-CN" altLang="en-US" dirty="0"/>
              <a:t> </a:t>
            </a:r>
            <a:r>
              <a:rPr lang="en-US" altLang="zh-CN" dirty="0"/>
              <a:t>subspace)</a:t>
            </a:r>
            <a:r>
              <a:rPr lang="zh-CN" altLang="en-US" dirty="0"/>
              <a:t>   </a:t>
            </a:r>
          </a:p>
        </p:txBody>
      </p:sp>
      <p:sp>
        <p:nvSpPr>
          <p:cNvPr id="12" name="标题 1"/>
          <p:cNvSpPr>
            <a:spLocks noGrp="1"/>
          </p:cNvSpPr>
          <p:nvPr>
            <p:ph type="title"/>
          </p:nvPr>
        </p:nvSpPr>
        <p:spPr>
          <a:xfrm>
            <a:off x="260349" y="51970"/>
            <a:ext cx="8466961" cy="777874"/>
          </a:xfrm>
        </p:spPr>
        <p:txBody>
          <a:bodyPr>
            <a:normAutofit/>
          </a:bodyPr>
          <a:lstStyle/>
          <a:p>
            <a:r>
              <a:rPr lang="zh-CN" altLang="en-US">
                <a:latin typeface="+mn-ea"/>
              </a:rPr>
              <a:t>多样性</a:t>
            </a:r>
            <a:r>
              <a:rPr lang="en-US" altLang="zh-CN">
                <a:latin typeface="+mj-lt"/>
              </a:rPr>
              <a:t> - </a:t>
            </a:r>
            <a:r>
              <a:rPr lang="zh-CN" altLang="en-US">
                <a:latin typeface="+mn-ea"/>
              </a:rPr>
              <a:t>多样性增强</a:t>
            </a:r>
            <a:r>
              <a:rPr lang="en-US" altLang="zh-CN">
                <a:latin typeface="+mj-lt"/>
              </a:rPr>
              <a:t> - </a:t>
            </a:r>
            <a:r>
              <a:rPr lang="zh-CN" altLang="en-US">
                <a:latin typeface="+mn-ea"/>
              </a:rPr>
              <a:t>输入</a:t>
            </a:r>
            <a:r>
              <a:rPr lang="zh-CN" altLang="en-US" dirty="0">
                <a:latin typeface="+mn-ea"/>
              </a:rPr>
              <a:t>属性扰动</a:t>
            </a:r>
            <a:endParaRPr lang="zh-CN" altLang="en-US" dirty="0"/>
          </a:p>
        </p:txBody>
      </p:sp>
      <p:pic>
        <p:nvPicPr>
          <p:cNvPr id="2" name="图片 1"/>
          <p:cNvPicPr>
            <a:picLocks noChangeAspect="1"/>
          </p:cNvPicPr>
          <p:nvPr/>
        </p:nvPicPr>
        <p:blipFill>
          <a:blip r:embed="rId3"/>
          <a:stretch>
            <a:fillRect/>
          </a:stretch>
        </p:blipFill>
        <p:spPr>
          <a:xfrm>
            <a:off x="731390" y="1537689"/>
            <a:ext cx="7070698" cy="4092435"/>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4375150" y="3619500"/>
                <a:ext cx="2238113" cy="369332"/>
              </a:xfrm>
              <a:prstGeom prst="rect">
                <a:avLst/>
              </a:prstGeom>
              <a:noFill/>
            </p:spPr>
            <p:txBody>
              <a:bodyPr wrap="none" rtlCol="0">
                <a:spAutoFit/>
              </a:bodyPr>
              <a:lstStyle/>
              <a:p>
                <a14:m>
                  <m:oMath xmlns:m="http://schemas.openxmlformats.org/officeDocument/2006/math">
                    <m:r>
                      <a:rPr lang="en-US" altLang="zh-CN" i="1" smtClean="0">
                        <a:latin typeface="Cambria Math" panose="02040503050406030204" pitchFamily="18" charset="0"/>
                      </a:rPr>
                      <m:t>𝑑</m:t>
                    </m:r>
                    <m:r>
                      <a:rPr lang="en-US" altLang="zh-CN" i="1" smtClean="0">
                        <a:latin typeface="Cambria Math" panose="02040503050406030204" pitchFamily="18" charset="0"/>
                      </a:rPr>
                      <m:t>’</m:t>
                    </m:r>
                  </m:oMath>
                </a14:m>
                <a:r>
                  <a:rPr lang="zh-CN" altLang="en-US"/>
                  <a:t>个随机选取的属性</a:t>
                </a:r>
              </a:p>
            </p:txBody>
          </p:sp>
        </mc:Choice>
        <mc:Fallback xmlns="">
          <p:sp>
            <p:nvSpPr>
              <p:cNvPr id="3" name="文本框 2"/>
              <p:cNvSpPr txBox="1">
                <a:spLocks noRot="1" noChangeAspect="1" noMove="1" noResize="1" noEditPoints="1" noAdjustHandles="1" noChangeArrowheads="1" noChangeShapeType="1" noTextEdit="1"/>
              </p:cNvSpPr>
              <p:nvPr/>
            </p:nvSpPr>
            <p:spPr>
              <a:xfrm>
                <a:off x="4375150" y="3619500"/>
                <a:ext cx="2238113" cy="369332"/>
              </a:xfrm>
              <a:prstGeom prst="rect">
                <a:avLst/>
              </a:prstGeom>
              <a:blipFill>
                <a:blip r:embed="rId4"/>
                <a:stretch>
                  <a:fillRect t="-13333" r="-272" b="-23333"/>
                </a:stretch>
              </a:blipFill>
            </p:spPr>
            <p:txBody>
              <a:bodyPr/>
              <a:lstStyle/>
              <a:p>
                <a:r>
                  <a:rPr lang="zh-CN" altLang="en-US">
                    <a:noFill/>
                  </a:rPr>
                  <a:t> </a:t>
                </a:r>
              </a:p>
            </p:txBody>
          </p:sp>
        </mc:Fallback>
      </mc:AlternateContent>
      <p:sp>
        <p:nvSpPr>
          <p:cNvPr id="4" name="文本框 3"/>
          <p:cNvSpPr txBox="1"/>
          <p:nvPr/>
        </p:nvSpPr>
        <p:spPr>
          <a:xfrm>
            <a:off x="4375150" y="3930650"/>
            <a:ext cx="2031325" cy="369332"/>
          </a:xfrm>
          <a:prstGeom prst="rect">
            <a:avLst/>
          </a:prstGeom>
          <a:noFill/>
        </p:spPr>
        <p:txBody>
          <a:bodyPr wrap="none" rtlCol="0">
            <a:spAutoFit/>
          </a:bodyPr>
          <a:lstStyle/>
          <a:p>
            <a:r>
              <a:rPr lang="zh-CN" altLang="en-US"/>
              <a:t>仅保留选中的属性</a:t>
            </a:r>
          </a:p>
        </p:txBody>
      </p:sp>
    </p:spTree>
    <p:extLst>
      <p:ext uri="{BB962C8B-B14F-4D97-AF65-F5344CB8AC3E}">
        <p14:creationId xmlns:p14="http://schemas.microsoft.com/office/powerpoint/2010/main" val="1756915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367410" y="1458292"/>
            <a:ext cx="8581872" cy="3847739"/>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zh-CN" altLang="en-US" dirty="0"/>
              <a:t>翻转法</a:t>
            </a:r>
            <a:r>
              <a:rPr lang="en-US" altLang="zh-CN" dirty="0"/>
              <a:t>(Flipping</a:t>
            </a:r>
            <a:r>
              <a:rPr lang="zh-CN" altLang="en-US" dirty="0"/>
              <a:t> </a:t>
            </a:r>
            <a:r>
              <a:rPr lang="en-US" altLang="zh-CN" dirty="0"/>
              <a:t>Output)</a:t>
            </a:r>
          </a:p>
          <a:p>
            <a:pPr marL="800100" lvl="1" indent="-342900">
              <a:lnSpc>
                <a:spcPct val="100000"/>
              </a:lnSpc>
              <a:buClr>
                <a:schemeClr val="tx2"/>
              </a:buClr>
            </a:pPr>
            <a:r>
              <a:rPr lang="zh-CN" altLang="en-US" dirty="0"/>
              <a:t>随机改变一些训练样本的标记</a:t>
            </a:r>
          </a:p>
          <a:p>
            <a:pPr marL="342900" indent="-342900">
              <a:lnSpc>
                <a:spcPct val="100000"/>
              </a:lnSpc>
            </a:pPr>
            <a:endParaRPr lang="zh-CN" altLang="en-US" dirty="0"/>
          </a:p>
          <a:p>
            <a:pPr marL="342900" indent="-342900">
              <a:lnSpc>
                <a:spcPct val="100000"/>
              </a:lnSpc>
            </a:pPr>
            <a:r>
              <a:rPr lang="zh-CN" altLang="en-US" dirty="0"/>
              <a:t>输出调制法</a:t>
            </a:r>
            <a:r>
              <a:rPr lang="en-US" altLang="zh-CN" dirty="0"/>
              <a:t>(Output</a:t>
            </a:r>
            <a:r>
              <a:rPr lang="zh-CN" altLang="en-US" dirty="0"/>
              <a:t> </a:t>
            </a:r>
            <a:r>
              <a:rPr lang="en-US" altLang="zh-CN" dirty="0"/>
              <a:t>Smearing)</a:t>
            </a:r>
          </a:p>
          <a:p>
            <a:pPr marL="800100" lvl="1" indent="-342900">
              <a:lnSpc>
                <a:spcPct val="100000"/>
              </a:lnSpc>
              <a:buClr>
                <a:schemeClr val="tx2"/>
              </a:buClr>
            </a:pPr>
            <a:r>
              <a:rPr lang="zh-CN" altLang="en-US" dirty="0"/>
              <a:t>将分类输出转化为回归输出后构建个体学习器</a:t>
            </a:r>
          </a:p>
          <a:p>
            <a:pPr marL="342900" indent="-342900">
              <a:lnSpc>
                <a:spcPct val="100000"/>
              </a:lnSpc>
            </a:pPr>
            <a:endParaRPr lang="zh-CN" altLang="en-US" dirty="0"/>
          </a:p>
          <a:p>
            <a:pPr marL="342900" indent="-342900">
              <a:lnSpc>
                <a:spcPct val="100000"/>
              </a:lnSpc>
            </a:pPr>
            <a:r>
              <a:rPr lang="zh-CN" altLang="en-US" dirty="0"/>
              <a:t>将原任务拆解为多个可同时求解的子任务</a:t>
            </a:r>
            <a:endParaRPr lang="en-US" altLang="zh-CN" dirty="0"/>
          </a:p>
          <a:p>
            <a:pPr marL="800100" lvl="1" indent="-342900">
              <a:lnSpc>
                <a:spcPct val="100000"/>
              </a:lnSpc>
              <a:buClr>
                <a:schemeClr val="tx2"/>
              </a:buClr>
            </a:pPr>
            <a:r>
              <a:rPr lang="en-US" altLang="zh-CN" dirty="0"/>
              <a:t>ECOC</a:t>
            </a:r>
            <a:r>
              <a:rPr lang="zh-CN" altLang="en-US" dirty="0"/>
              <a:t>法，利用纠错输出码将多分类任务拆解为一系列二分类任务来训练基学习器</a:t>
            </a:r>
          </a:p>
        </p:txBody>
      </p:sp>
      <p:sp>
        <p:nvSpPr>
          <p:cNvPr id="12" name="标题 1"/>
          <p:cNvSpPr>
            <a:spLocks noGrp="1"/>
          </p:cNvSpPr>
          <p:nvPr>
            <p:ph type="title"/>
          </p:nvPr>
        </p:nvSpPr>
        <p:spPr>
          <a:xfrm>
            <a:off x="260350" y="46182"/>
            <a:ext cx="8281766" cy="777874"/>
          </a:xfrm>
        </p:spPr>
        <p:txBody>
          <a:bodyPr>
            <a:normAutofit/>
          </a:bodyPr>
          <a:lstStyle/>
          <a:p>
            <a:r>
              <a:rPr lang="zh-CN" altLang="en-US">
                <a:latin typeface="+mn-ea"/>
              </a:rPr>
              <a:t>多样性</a:t>
            </a:r>
            <a:r>
              <a:rPr lang="en-US" altLang="zh-CN">
                <a:latin typeface="+mj-lt"/>
              </a:rPr>
              <a:t> - </a:t>
            </a:r>
            <a:r>
              <a:rPr lang="zh-CN" altLang="en-US">
                <a:latin typeface="+mn-ea"/>
              </a:rPr>
              <a:t>多样性增强</a:t>
            </a:r>
            <a:r>
              <a:rPr lang="en-US" altLang="zh-CN">
                <a:latin typeface="+mj-lt"/>
              </a:rPr>
              <a:t> - </a:t>
            </a:r>
            <a:r>
              <a:rPr lang="zh-CN" altLang="en-US">
                <a:latin typeface="+mn-ea"/>
              </a:rPr>
              <a:t>输出</a:t>
            </a:r>
            <a:r>
              <a:rPr lang="zh-CN" altLang="en-US" dirty="0">
                <a:latin typeface="+mn-ea"/>
              </a:rPr>
              <a:t>表示扰动</a:t>
            </a:r>
            <a:endParaRPr lang="zh-CN" altLang="en-US" dirty="0"/>
          </a:p>
        </p:txBody>
      </p:sp>
    </p:spTree>
    <p:extLst>
      <p:ext uri="{BB962C8B-B14F-4D97-AF65-F5344CB8AC3E}">
        <p14:creationId xmlns:p14="http://schemas.microsoft.com/office/powerpoint/2010/main" val="719346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298520"/>
            <a:ext cx="8616950" cy="1615986"/>
          </a:xfrm>
        </p:spPr>
        <p:txBody>
          <a:bodyPr/>
          <a:lstStyle/>
          <a:p>
            <a:pPr>
              <a:lnSpc>
                <a:spcPct val="100000"/>
              </a:lnSpc>
            </a:pPr>
            <a:r>
              <a:rPr lang="zh-CN" altLang="en-US" dirty="0"/>
              <a:t>考虑一个简单的例子，在二分类问题中</a:t>
            </a:r>
            <a:r>
              <a:rPr lang="zh-CN" altLang="en-US"/>
              <a:t>，假定</a:t>
            </a:r>
            <a:r>
              <a:rPr lang="zh-CN" altLang="en-US" dirty="0"/>
              <a:t>三</a:t>
            </a:r>
            <a:r>
              <a:rPr lang="zh-CN" altLang="en-US"/>
              <a:t>个</a:t>
            </a:r>
            <a:r>
              <a:rPr lang="zh-CN" altLang="en-US" dirty="0"/>
              <a:t>分类器在</a:t>
            </a:r>
            <a:r>
              <a:rPr lang="zh-CN" altLang="en-US"/>
              <a:t>三个测试样本上的</a:t>
            </a:r>
            <a:r>
              <a:rPr lang="zh-CN" altLang="en-US" dirty="0"/>
              <a:t>表现如下图所示，</a:t>
            </a:r>
            <a:r>
              <a:rPr lang="zh-CN" altLang="en-US"/>
              <a:t>其中</a:t>
            </a:r>
            <a:r>
              <a:rPr lang="en-US" altLang="zh-CN"/>
              <a:t>√</a:t>
            </a:r>
            <a:r>
              <a:rPr lang="zh-CN" altLang="en-US"/>
              <a:t>表示</a:t>
            </a:r>
            <a:r>
              <a:rPr lang="zh-CN" altLang="en-US" dirty="0"/>
              <a:t>分类</a:t>
            </a:r>
            <a:r>
              <a:rPr lang="zh-CN" altLang="en-US"/>
              <a:t>正确，</a:t>
            </a:r>
            <a:r>
              <a:rPr lang="en-US" altLang="zh-CN"/>
              <a:t>×</a:t>
            </a:r>
            <a:r>
              <a:rPr lang="zh-CN" altLang="en-US"/>
              <a:t>表示</a:t>
            </a:r>
            <a:r>
              <a:rPr lang="zh-CN" altLang="en-US" dirty="0"/>
              <a:t>分类错误，集成的结果通过投票产生。</a:t>
            </a:r>
          </a:p>
        </p:txBody>
      </p:sp>
      <p:sp>
        <p:nvSpPr>
          <p:cNvPr id="8" name="内容占位符 3"/>
          <p:cNvSpPr txBox="1">
            <a:spLocks/>
          </p:cNvSpPr>
          <p:nvPr/>
        </p:nvSpPr>
        <p:spPr>
          <a:xfrm>
            <a:off x="202173" y="5382144"/>
            <a:ext cx="8616950" cy="6528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集成个体应：好而不同</a:t>
            </a:r>
            <a:endParaRPr lang="en-US" altLang="zh-CN" dirty="0"/>
          </a:p>
        </p:txBody>
      </p:sp>
      <p:grpSp>
        <p:nvGrpSpPr>
          <p:cNvPr id="5" name="组合 4"/>
          <p:cNvGrpSpPr/>
          <p:nvPr/>
        </p:nvGrpSpPr>
        <p:grpSpPr>
          <a:xfrm>
            <a:off x="5965865" y="2544376"/>
            <a:ext cx="2277270" cy="1694020"/>
            <a:chOff x="917912" y="2379581"/>
            <a:chExt cx="2277270" cy="1694020"/>
          </a:xfrm>
        </p:grpSpPr>
        <p:cxnSp>
          <p:nvCxnSpPr>
            <p:cNvPr id="9" name="直接连接符 8"/>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11" name="文本框 10"/>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12" name="文本框 11"/>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13" name="文本框 12"/>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5"/>
                  <a:stretch>
                    <a:fillRect/>
                  </a:stretch>
                </a:blipFill>
              </p:spPr>
              <p:txBody>
                <a:bodyPr/>
                <a:lstStyle/>
                <a:p>
                  <a:r>
                    <a:rPr lang="zh-CN" altLang="en-US">
                      <a:noFill/>
                    </a:rPr>
                    <a:t> </a:t>
                  </a:r>
                </a:p>
              </p:txBody>
            </p:sp>
          </mc:Fallback>
        </mc:AlternateContent>
        <p:grpSp>
          <p:nvGrpSpPr>
            <p:cNvPr id="18" name="组合 17"/>
            <p:cNvGrpSpPr/>
            <p:nvPr/>
          </p:nvGrpSpPr>
          <p:grpSpPr>
            <a:xfrm>
              <a:off x="1197312" y="2379581"/>
              <a:ext cx="731513" cy="307777"/>
              <a:chOff x="1305262" y="2324103"/>
              <a:chExt cx="731513" cy="307777"/>
            </a:xfrm>
          </p:grpSpPr>
          <p:sp>
            <p:nvSpPr>
              <p:cNvPr id="14" name="文本框 1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5" name="文本框 1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6" name="文本框 1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7" name="文本框 1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19" name="组合 18"/>
            <p:cNvGrpSpPr/>
            <p:nvPr/>
          </p:nvGrpSpPr>
          <p:grpSpPr>
            <a:xfrm>
              <a:off x="1803739" y="2382531"/>
              <a:ext cx="731513" cy="307777"/>
              <a:chOff x="1305262" y="2324103"/>
              <a:chExt cx="731513" cy="307777"/>
            </a:xfrm>
          </p:grpSpPr>
          <p:sp>
            <p:nvSpPr>
              <p:cNvPr id="20" name="文本框 19"/>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1" name="文本框 20"/>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2" name="文本框 21"/>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3" name="文本框 22"/>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24" name="组合 23"/>
            <p:cNvGrpSpPr/>
            <p:nvPr/>
          </p:nvGrpSpPr>
          <p:grpSpPr>
            <a:xfrm>
              <a:off x="2463669" y="2382484"/>
              <a:ext cx="731513" cy="307777"/>
              <a:chOff x="1305262" y="2324103"/>
              <a:chExt cx="731513" cy="307777"/>
            </a:xfrm>
          </p:grpSpPr>
          <p:sp>
            <p:nvSpPr>
              <p:cNvPr id="25" name="文本框 24"/>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6" name="文本框 25"/>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7" name="文本框 26"/>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8" name="文本框 27"/>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29" name="文本框 2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30" name="文本框 29"/>
            <p:cNvSpPr txBox="1"/>
            <p:nvPr/>
          </p:nvSpPr>
          <p:spPr>
            <a:xfrm>
              <a:off x="1974767" y="271280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1" name="文本框 3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2" name="文本框 3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3" name="文本框 32"/>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34" name="文本框 33"/>
            <p:cNvSpPr txBox="1"/>
            <p:nvPr/>
          </p:nvSpPr>
          <p:spPr>
            <a:xfrm>
              <a:off x="2639007" y="303932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5" name="文本框 34"/>
            <p:cNvSpPr txBox="1"/>
            <p:nvPr/>
          </p:nvSpPr>
          <p:spPr>
            <a:xfrm>
              <a:off x="1364628" y="336673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6" name="文本框 3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37" name="文本框 36"/>
            <p:cNvSpPr txBox="1"/>
            <p:nvPr/>
          </p:nvSpPr>
          <p:spPr>
            <a:xfrm>
              <a:off x="1990584"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40" name="组合 39"/>
            <p:cNvGrpSpPr/>
            <p:nvPr/>
          </p:nvGrpSpPr>
          <p:grpSpPr>
            <a:xfrm>
              <a:off x="917912" y="3738661"/>
              <a:ext cx="517006" cy="308408"/>
              <a:chOff x="936962" y="3760886"/>
              <a:chExt cx="517006" cy="308408"/>
            </a:xfrm>
          </p:grpSpPr>
          <p:sp>
            <p:nvSpPr>
              <p:cNvPr id="38" name="文本框 37"/>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39" name="文本框 38"/>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41" name="文本框 40"/>
            <p:cNvSpPr txBox="1"/>
            <p:nvPr/>
          </p:nvSpPr>
          <p:spPr>
            <a:xfrm>
              <a:off x="1388440" y="373116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2" name="文本框 41"/>
            <p:cNvSpPr txBox="1"/>
            <p:nvPr/>
          </p:nvSpPr>
          <p:spPr>
            <a:xfrm>
              <a:off x="2004785"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3" name="文本框 42"/>
            <p:cNvSpPr txBox="1"/>
            <p:nvPr/>
          </p:nvSpPr>
          <p:spPr>
            <a:xfrm>
              <a:off x="2661029"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grpSp>
        <p:nvGrpSpPr>
          <p:cNvPr id="44" name="组合 43"/>
          <p:cNvGrpSpPr/>
          <p:nvPr/>
        </p:nvGrpSpPr>
        <p:grpSpPr>
          <a:xfrm>
            <a:off x="3462872" y="2540795"/>
            <a:ext cx="2277270" cy="1694020"/>
            <a:chOff x="917912" y="2379581"/>
            <a:chExt cx="2277270" cy="1694020"/>
          </a:xfrm>
        </p:grpSpPr>
        <p:cxnSp>
          <p:nvCxnSpPr>
            <p:cNvPr id="45" name="直接连接符 44"/>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47" name="文本框 46"/>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48" name="文本框 47"/>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49" name="文本框 48"/>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8"/>
                  <a:stretch>
                    <a:fillRect/>
                  </a:stretch>
                </a:blipFill>
              </p:spPr>
              <p:txBody>
                <a:bodyPr/>
                <a:lstStyle/>
                <a:p>
                  <a:r>
                    <a:rPr lang="zh-CN" altLang="en-US">
                      <a:noFill/>
                    </a:rPr>
                    <a:t> </a:t>
                  </a:r>
                </a:p>
              </p:txBody>
            </p:sp>
          </mc:Fallback>
        </mc:AlternateContent>
        <p:grpSp>
          <p:nvGrpSpPr>
            <p:cNvPr id="50" name="组合 49"/>
            <p:cNvGrpSpPr/>
            <p:nvPr/>
          </p:nvGrpSpPr>
          <p:grpSpPr>
            <a:xfrm>
              <a:off x="1197312" y="2379581"/>
              <a:ext cx="731513" cy="307777"/>
              <a:chOff x="1305262" y="2324103"/>
              <a:chExt cx="731513" cy="307777"/>
            </a:xfrm>
          </p:grpSpPr>
          <p:sp>
            <p:nvSpPr>
              <p:cNvPr id="76" name="文本框 75"/>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7" name="文本框 76"/>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8" name="文本框 77"/>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9" name="文本框 78"/>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1" name="组合 50"/>
            <p:cNvGrpSpPr/>
            <p:nvPr/>
          </p:nvGrpSpPr>
          <p:grpSpPr>
            <a:xfrm>
              <a:off x="1803739" y="2382531"/>
              <a:ext cx="731513" cy="307777"/>
              <a:chOff x="1305262" y="2324103"/>
              <a:chExt cx="731513" cy="307777"/>
            </a:xfrm>
          </p:grpSpPr>
          <p:sp>
            <p:nvSpPr>
              <p:cNvPr id="72" name="文本框 7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3" name="文本框 7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4" name="文本框 7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5" name="文本框 7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2" name="组合 51"/>
            <p:cNvGrpSpPr/>
            <p:nvPr/>
          </p:nvGrpSpPr>
          <p:grpSpPr>
            <a:xfrm>
              <a:off x="2463669" y="2382484"/>
              <a:ext cx="731513" cy="307777"/>
              <a:chOff x="1305262" y="2324103"/>
              <a:chExt cx="731513" cy="307777"/>
            </a:xfrm>
          </p:grpSpPr>
          <p:sp>
            <p:nvSpPr>
              <p:cNvPr id="68" name="文本框 6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69" name="文本框 6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0" name="文本框 6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1" name="文本框 7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53" name="文本框 52"/>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54" name="文本框 53"/>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55" name="文本框 54"/>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6" name="文本框 55"/>
            <p:cNvSpPr txBox="1"/>
            <p:nvPr/>
          </p:nvSpPr>
          <p:spPr>
            <a:xfrm>
              <a:off x="1365216" y="3028948"/>
              <a:ext cx="352982" cy="338554"/>
            </a:xfrm>
            <a:prstGeom prst="rect">
              <a:avLst/>
            </a:prstGeom>
            <a:noFill/>
          </p:spPr>
          <p:txBody>
            <a:bodyPr wrap="none" rtlCol="0">
              <a:spAutoFit/>
            </a:bodyPr>
            <a:lstStyle/>
            <a:p>
              <a:r>
                <a:rPr lang="zh-CN" altLang="en-US" sz="1600"/>
                <a:t>√</a:t>
              </a:r>
            </a:p>
          </p:txBody>
        </p:sp>
        <p:sp>
          <p:nvSpPr>
            <p:cNvPr id="57" name="文本框 56"/>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58" name="文本框 57"/>
            <p:cNvSpPr txBox="1"/>
            <p:nvPr/>
          </p:nvSpPr>
          <p:spPr>
            <a:xfrm>
              <a:off x="2644617" y="3042280"/>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9" name="文本框 58"/>
            <p:cNvSpPr txBox="1"/>
            <p:nvPr/>
          </p:nvSpPr>
          <p:spPr>
            <a:xfrm>
              <a:off x="1378885" y="3370619"/>
              <a:ext cx="352982" cy="338554"/>
            </a:xfrm>
            <a:prstGeom prst="rect">
              <a:avLst/>
            </a:prstGeom>
            <a:noFill/>
          </p:spPr>
          <p:txBody>
            <a:bodyPr wrap="none" rtlCol="0">
              <a:spAutoFit/>
            </a:bodyPr>
            <a:lstStyle/>
            <a:p>
              <a:r>
                <a:rPr lang="zh-CN" altLang="en-US" sz="1600"/>
                <a:t>√</a:t>
              </a:r>
            </a:p>
          </p:txBody>
        </p:sp>
        <p:sp>
          <p:nvSpPr>
            <p:cNvPr id="60" name="文本框 59"/>
            <p:cNvSpPr txBox="1"/>
            <p:nvPr/>
          </p:nvSpPr>
          <p:spPr>
            <a:xfrm>
              <a:off x="2648205" y="3356052"/>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61" name="文本框 60"/>
            <p:cNvSpPr txBox="1"/>
            <p:nvPr/>
          </p:nvSpPr>
          <p:spPr>
            <a:xfrm>
              <a:off x="1990440" y="3361913"/>
              <a:ext cx="352982" cy="338554"/>
            </a:xfrm>
            <a:prstGeom prst="rect">
              <a:avLst/>
            </a:prstGeom>
            <a:noFill/>
          </p:spPr>
          <p:txBody>
            <a:bodyPr wrap="none" rtlCol="0">
              <a:spAutoFit/>
            </a:bodyPr>
            <a:lstStyle/>
            <a:p>
              <a:r>
                <a:rPr lang="zh-CN" altLang="en-US" sz="1600"/>
                <a:t>√</a:t>
              </a:r>
            </a:p>
          </p:txBody>
        </p:sp>
        <p:grpSp>
          <p:nvGrpSpPr>
            <p:cNvPr id="62" name="组合 61"/>
            <p:cNvGrpSpPr/>
            <p:nvPr/>
          </p:nvGrpSpPr>
          <p:grpSpPr>
            <a:xfrm>
              <a:off x="917912" y="3738661"/>
              <a:ext cx="517006" cy="308408"/>
              <a:chOff x="936962" y="3760886"/>
              <a:chExt cx="517006" cy="308408"/>
            </a:xfrm>
          </p:grpSpPr>
          <p:sp>
            <p:nvSpPr>
              <p:cNvPr id="66" name="文本框 65"/>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67" name="文本框 66"/>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63" name="文本框 62"/>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64" name="文本框 63"/>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65" name="文本框 64"/>
            <p:cNvSpPr txBox="1"/>
            <p:nvPr/>
          </p:nvSpPr>
          <p:spPr>
            <a:xfrm>
              <a:off x="2661029"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grpSp>
        <p:nvGrpSpPr>
          <p:cNvPr id="80" name="组合 79"/>
          <p:cNvGrpSpPr/>
          <p:nvPr/>
        </p:nvGrpSpPr>
        <p:grpSpPr>
          <a:xfrm>
            <a:off x="924262" y="2544681"/>
            <a:ext cx="2277270" cy="1694020"/>
            <a:chOff x="917912" y="2379581"/>
            <a:chExt cx="2277270" cy="1694020"/>
          </a:xfrm>
        </p:grpSpPr>
        <p:cxnSp>
          <p:nvCxnSpPr>
            <p:cNvPr id="81" name="直接连接符 80"/>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82" name="直接连接符 81"/>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83" name="文本框 82"/>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84" name="文本框 83"/>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85" name="文本框 84"/>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11"/>
                  <a:stretch>
                    <a:fillRect/>
                  </a:stretch>
                </a:blipFill>
              </p:spPr>
              <p:txBody>
                <a:bodyPr/>
                <a:lstStyle/>
                <a:p>
                  <a:r>
                    <a:rPr lang="zh-CN" altLang="en-US">
                      <a:noFill/>
                    </a:rPr>
                    <a:t> </a:t>
                  </a:r>
                </a:p>
              </p:txBody>
            </p:sp>
          </mc:Fallback>
        </mc:AlternateContent>
        <p:grpSp>
          <p:nvGrpSpPr>
            <p:cNvPr id="86" name="组合 85"/>
            <p:cNvGrpSpPr/>
            <p:nvPr/>
          </p:nvGrpSpPr>
          <p:grpSpPr>
            <a:xfrm>
              <a:off x="1197312" y="2379581"/>
              <a:ext cx="731513" cy="307777"/>
              <a:chOff x="1305262" y="2324103"/>
              <a:chExt cx="731513" cy="307777"/>
            </a:xfrm>
          </p:grpSpPr>
          <p:sp>
            <p:nvSpPr>
              <p:cNvPr id="112" name="文本框 11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13" name="文本框 11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4" name="文本框 11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5" name="文本框 11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7" name="组合 86"/>
            <p:cNvGrpSpPr/>
            <p:nvPr/>
          </p:nvGrpSpPr>
          <p:grpSpPr>
            <a:xfrm>
              <a:off x="1803739" y="2382531"/>
              <a:ext cx="731513" cy="307777"/>
              <a:chOff x="1305262" y="2324103"/>
              <a:chExt cx="731513" cy="307777"/>
            </a:xfrm>
          </p:grpSpPr>
          <p:sp>
            <p:nvSpPr>
              <p:cNvPr id="108" name="文本框 10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9" name="文本框 10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0" name="文本框 10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1" name="文本框 11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8" name="组合 87"/>
            <p:cNvGrpSpPr/>
            <p:nvPr/>
          </p:nvGrpSpPr>
          <p:grpSpPr>
            <a:xfrm>
              <a:off x="2463669" y="2382484"/>
              <a:ext cx="731513" cy="307777"/>
              <a:chOff x="1305262" y="2324103"/>
              <a:chExt cx="731513" cy="307777"/>
            </a:xfrm>
          </p:grpSpPr>
          <p:sp>
            <p:nvSpPr>
              <p:cNvPr id="104" name="文本框 10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5" name="文本框 10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06" name="文本框 10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07" name="文本框 10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89" name="文本框 8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90" name="文本框 89"/>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91" name="文本框 9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2" name="文本框 9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3" name="文本框 92"/>
            <p:cNvSpPr txBox="1"/>
            <p:nvPr/>
          </p:nvSpPr>
          <p:spPr>
            <a:xfrm>
              <a:off x="1985840" y="3028368"/>
              <a:ext cx="352982" cy="338554"/>
            </a:xfrm>
            <a:prstGeom prst="rect">
              <a:avLst/>
            </a:prstGeom>
            <a:noFill/>
          </p:spPr>
          <p:txBody>
            <a:bodyPr wrap="none" rtlCol="0">
              <a:spAutoFit/>
            </a:bodyPr>
            <a:lstStyle/>
            <a:p>
              <a:r>
                <a:rPr lang="zh-CN" altLang="en-US" sz="1600"/>
                <a:t>√</a:t>
              </a:r>
            </a:p>
          </p:txBody>
        </p:sp>
        <p:sp>
          <p:nvSpPr>
            <p:cNvPr id="94" name="文本框 93"/>
            <p:cNvSpPr txBox="1"/>
            <p:nvPr/>
          </p:nvSpPr>
          <p:spPr>
            <a:xfrm>
              <a:off x="2639007" y="3030855"/>
              <a:ext cx="352982" cy="338554"/>
            </a:xfrm>
            <a:prstGeom prst="rect">
              <a:avLst/>
            </a:prstGeom>
            <a:noFill/>
          </p:spPr>
          <p:txBody>
            <a:bodyPr wrap="none" rtlCol="0">
              <a:spAutoFit/>
            </a:bodyPr>
            <a:lstStyle/>
            <a:p>
              <a:r>
                <a:rPr lang="zh-CN" altLang="en-US" sz="1600"/>
                <a:t>√</a:t>
              </a:r>
            </a:p>
          </p:txBody>
        </p:sp>
        <p:sp>
          <p:nvSpPr>
            <p:cNvPr id="95" name="文本框 94"/>
            <p:cNvSpPr txBox="1"/>
            <p:nvPr/>
          </p:nvSpPr>
          <p:spPr>
            <a:xfrm>
              <a:off x="1369441" y="3366733"/>
              <a:ext cx="352982" cy="338554"/>
            </a:xfrm>
            <a:prstGeom prst="rect">
              <a:avLst/>
            </a:prstGeom>
            <a:noFill/>
          </p:spPr>
          <p:txBody>
            <a:bodyPr wrap="none" rtlCol="0">
              <a:spAutoFit/>
            </a:bodyPr>
            <a:lstStyle/>
            <a:p>
              <a:r>
                <a:rPr lang="zh-CN" altLang="en-US" sz="1600"/>
                <a:t>√</a:t>
              </a:r>
            </a:p>
          </p:txBody>
        </p:sp>
        <p:sp>
          <p:nvSpPr>
            <p:cNvPr id="96" name="文本框 9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97" name="文本框 96"/>
            <p:cNvSpPr txBox="1"/>
            <p:nvPr/>
          </p:nvSpPr>
          <p:spPr>
            <a:xfrm>
              <a:off x="1982118"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98" name="组合 97"/>
            <p:cNvGrpSpPr/>
            <p:nvPr/>
          </p:nvGrpSpPr>
          <p:grpSpPr>
            <a:xfrm>
              <a:off x="917912" y="3738661"/>
              <a:ext cx="517006" cy="308408"/>
              <a:chOff x="936962" y="3760886"/>
              <a:chExt cx="517006" cy="308408"/>
            </a:xfrm>
          </p:grpSpPr>
          <p:sp>
            <p:nvSpPr>
              <p:cNvPr id="102" name="文本框 101"/>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103" name="文本框 102"/>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99" name="文本框 98"/>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100" name="文本框 99"/>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101" name="文本框 100"/>
            <p:cNvSpPr txBox="1"/>
            <p:nvPr/>
          </p:nvSpPr>
          <p:spPr>
            <a:xfrm>
              <a:off x="2661029" y="3735047"/>
              <a:ext cx="352982" cy="338554"/>
            </a:xfrm>
            <a:prstGeom prst="rect">
              <a:avLst/>
            </a:prstGeom>
            <a:noFill/>
          </p:spPr>
          <p:txBody>
            <a:bodyPr wrap="none" rtlCol="0">
              <a:spAutoFit/>
            </a:bodyPr>
            <a:lstStyle/>
            <a:p>
              <a:r>
                <a:rPr lang="zh-CN" altLang="en-US" sz="1600"/>
                <a:t>√</a:t>
              </a:r>
            </a:p>
          </p:txBody>
        </p:sp>
      </p:grpSp>
      <p:sp>
        <p:nvSpPr>
          <p:cNvPr id="6" name="文本框 5"/>
          <p:cNvSpPr txBox="1"/>
          <p:nvPr/>
        </p:nvSpPr>
        <p:spPr>
          <a:xfrm>
            <a:off x="1236553" y="4218481"/>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(a) </a:t>
            </a:r>
            <a:r>
              <a:rPr lang="zh-CN" altLang="en-US" sz="1600">
                <a:latin typeface="楷体" panose="02010609060101010101" pitchFamily="49" charset="-122"/>
                <a:ea typeface="楷体" panose="02010609060101010101" pitchFamily="49" charset="-122"/>
              </a:rPr>
              <a:t>集成提升性能</a:t>
            </a:r>
          </a:p>
        </p:txBody>
      </p:sp>
      <p:sp>
        <p:nvSpPr>
          <p:cNvPr id="116" name="文本框 115"/>
          <p:cNvSpPr txBox="1"/>
          <p:nvPr/>
        </p:nvSpPr>
        <p:spPr>
          <a:xfrm>
            <a:off x="3783431" y="4212849"/>
            <a:ext cx="1707519"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(b) </a:t>
            </a:r>
            <a:r>
              <a:rPr lang="zh-CN" altLang="en-US" sz="1600">
                <a:latin typeface="楷体" panose="02010609060101010101" pitchFamily="49" charset="-122"/>
                <a:ea typeface="楷体" panose="02010609060101010101" pitchFamily="49" charset="-122"/>
              </a:rPr>
              <a:t>集成不起作用</a:t>
            </a:r>
          </a:p>
        </p:txBody>
      </p:sp>
      <p:sp>
        <p:nvSpPr>
          <p:cNvPr id="117" name="文本框 116"/>
          <p:cNvSpPr txBox="1"/>
          <p:nvPr/>
        </p:nvSpPr>
        <p:spPr>
          <a:xfrm>
            <a:off x="6269571" y="4212849"/>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(c) </a:t>
            </a:r>
            <a:r>
              <a:rPr lang="zh-CN" altLang="en-US" sz="1600">
                <a:latin typeface="楷体" panose="02010609060101010101" pitchFamily="49" charset="-122"/>
                <a:ea typeface="楷体" panose="02010609060101010101" pitchFamily="49" charset="-122"/>
              </a:rPr>
              <a:t>集成起负作用</a:t>
            </a:r>
          </a:p>
        </p:txBody>
      </p:sp>
    </p:spTree>
    <p:extLst>
      <p:ext uri="{BB962C8B-B14F-4D97-AF65-F5344CB8AC3E}">
        <p14:creationId xmlns:p14="http://schemas.microsoft.com/office/powerpoint/2010/main" val="3964737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a:xfrm>
            <a:off x="430826" y="1628282"/>
            <a:ext cx="8581872" cy="3859150"/>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zh-CN" altLang="en-US" dirty="0"/>
              <a:t>随机设置不同的参数</a:t>
            </a:r>
            <a:endParaRPr lang="en-US" altLang="zh-CN" dirty="0"/>
          </a:p>
          <a:p>
            <a:pPr marL="800100" lvl="1" indent="-342900">
              <a:lnSpc>
                <a:spcPct val="100000"/>
              </a:lnSpc>
              <a:buClr>
                <a:schemeClr val="tx2"/>
              </a:buClr>
            </a:pPr>
            <a:r>
              <a:rPr lang="zh-CN" altLang="en-US" dirty="0"/>
              <a:t>神经网络</a:t>
            </a:r>
            <a:endParaRPr lang="en-US" altLang="zh-CN" dirty="0"/>
          </a:p>
          <a:p>
            <a:pPr marL="342900" indent="-342900">
              <a:lnSpc>
                <a:spcPct val="100000"/>
              </a:lnSpc>
            </a:pPr>
            <a:endParaRPr lang="en-US" altLang="zh-CN" dirty="0"/>
          </a:p>
          <a:p>
            <a:pPr marL="342900" indent="-342900">
              <a:lnSpc>
                <a:spcPct val="100000"/>
              </a:lnSpc>
            </a:pPr>
            <a:r>
              <a:rPr lang="zh-CN" altLang="en-US" dirty="0"/>
              <a:t>对参数较少的算法，可通过将其学习过程中某些环节用其他类似方式代替，从而达到扰动的目的</a:t>
            </a:r>
            <a:endParaRPr lang="en-US" altLang="zh-CN" dirty="0"/>
          </a:p>
          <a:p>
            <a:pPr marL="800100" lvl="1" indent="-342900">
              <a:lnSpc>
                <a:spcPct val="100000"/>
              </a:lnSpc>
              <a:buClr>
                <a:schemeClr val="tx2"/>
              </a:buClr>
            </a:pPr>
            <a:r>
              <a:rPr lang="zh-CN" altLang="en-US" dirty="0"/>
              <a:t>决策树</a:t>
            </a:r>
            <a:endParaRPr lang="en-US" altLang="zh-CN" dirty="0"/>
          </a:p>
          <a:p>
            <a:pPr marL="342900" indent="-342900">
              <a:lnSpc>
                <a:spcPct val="100000"/>
              </a:lnSpc>
            </a:pPr>
            <a:endParaRPr lang="en-US" altLang="zh-CN" dirty="0"/>
          </a:p>
        </p:txBody>
      </p:sp>
      <p:sp>
        <p:nvSpPr>
          <p:cNvPr id="12" name="标题 1"/>
          <p:cNvSpPr>
            <a:spLocks noGrp="1"/>
          </p:cNvSpPr>
          <p:nvPr>
            <p:ph type="title"/>
          </p:nvPr>
        </p:nvSpPr>
        <p:spPr>
          <a:xfrm>
            <a:off x="260349" y="46182"/>
            <a:ext cx="8293341" cy="777874"/>
          </a:xfrm>
        </p:spPr>
        <p:txBody>
          <a:bodyPr>
            <a:normAutofit/>
          </a:bodyPr>
          <a:lstStyle/>
          <a:p>
            <a:r>
              <a:rPr lang="zh-CN" altLang="en-US">
                <a:latin typeface="+mn-ea"/>
              </a:rPr>
              <a:t>多样性</a:t>
            </a:r>
            <a:r>
              <a:rPr lang="en-US" altLang="zh-CN">
                <a:latin typeface="+mj-lt"/>
              </a:rPr>
              <a:t> - </a:t>
            </a:r>
            <a:r>
              <a:rPr lang="zh-CN" altLang="en-US">
                <a:latin typeface="+mn-ea"/>
              </a:rPr>
              <a:t>多样性增强</a:t>
            </a:r>
            <a:r>
              <a:rPr lang="en-US" altLang="zh-CN">
                <a:latin typeface="+mj-lt"/>
              </a:rPr>
              <a:t> - </a:t>
            </a:r>
            <a:r>
              <a:rPr lang="zh-CN" altLang="en-US">
                <a:latin typeface="+mn-ea"/>
              </a:rPr>
              <a:t>算法</a:t>
            </a:r>
            <a:r>
              <a:rPr lang="zh-CN" altLang="en-US" dirty="0">
                <a:latin typeface="+mn-ea"/>
              </a:rPr>
              <a:t>参数扰动</a:t>
            </a:r>
            <a:endParaRPr lang="zh-CN" altLang="en-US" dirty="0"/>
          </a:p>
        </p:txBody>
      </p:sp>
    </p:spTree>
    <p:extLst>
      <p:ext uri="{BB962C8B-B14F-4D97-AF65-F5344CB8AC3E}">
        <p14:creationId xmlns:p14="http://schemas.microsoft.com/office/powerpoint/2010/main" val="1414829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3" name="内容占位符 2"/>
          <p:cNvSpPr>
            <a:spLocks noGrp="1"/>
          </p:cNvSpPr>
          <p:nvPr>
            <p:ph idx="1"/>
          </p:nvPr>
        </p:nvSpPr>
        <p:spPr/>
        <p:txBody>
          <a:bodyPr>
            <a:normAutofit/>
          </a:bodyPr>
          <a:lstStyle/>
          <a:p>
            <a:pPr>
              <a:lnSpc>
                <a:spcPts val="2700"/>
              </a:lnSpc>
            </a:pPr>
            <a:r>
              <a:rPr lang="zh-CN" altLang="en-US" dirty="0"/>
              <a:t>集成学习方面的主要推荐读物是</a:t>
            </a:r>
            <a:r>
              <a:rPr lang="en-US" altLang="zh-CN" dirty="0"/>
              <a:t>[Zhou,2012]</a:t>
            </a:r>
            <a:r>
              <a:rPr lang="zh-CN" altLang="en-US" dirty="0"/>
              <a:t>，本章提及的所有内容在该书中都有更深入的详细介绍。</a:t>
            </a:r>
            <a:r>
              <a:rPr lang="en-US" altLang="zh-CN" dirty="0"/>
              <a:t>[Kuncheva,2004;Rockach,2010b]</a:t>
            </a:r>
            <a:r>
              <a:rPr lang="zh-CN" altLang="en-US" dirty="0"/>
              <a:t>可供参考，</a:t>
            </a:r>
            <a:r>
              <a:rPr lang="en-US" altLang="zh-CN" dirty="0"/>
              <a:t>[</a:t>
            </a:r>
            <a:r>
              <a:rPr lang="en-US" altLang="zh-CN" dirty="0" err="1"/>
              <a:t>Schapire</a:t>
            </a:r>
            <a:r>
              <a:rPr lang="zh-CN" altLang="en-US" dirty="0"/>
              <a:t> </a:t>
            </a:r>
            <a:r>
              <a:rPr lang="en-US" altLang="zh-CN" dirty="0"/>
              <a:t>and</a:t>
            </a:r>
            <a:r>
              <a:rPr lang="zh-CN" altLang="en-US" dirty="0"/>
              <a:t> </a:t>
            </a:r>
            <a:r>
              <a:rPr lang="en-US" altLang="zh-CN" dirty="0"/>
              <a:t>Freund,2012]</a:t>
            </a:r>
            <a:r>
              <a:rPr lang="zh-CN" altLang="en-US" dirty="0"/>
              <a:t>则是专门关于</a:t>
            </a:r>
            <a:r>
              <a:rPr lang="en-US" altLang="zh-CN" dirty="0"/>
              <a:t>Boosting</a:t>
            </a:r>
            <a:r>
              <a:rPr lang="zh-CN" altLang="en-US" dirty="0"/>
              <a:t>的著作，集成学习方面有一些专门性的会议</a:t>
            </a:r>
            <a:r>
              <a:rPr lang="en-US" altLang="zh-CN" dirty="0"/>
              <a:t>MCS(International</a:t>
            </a:r>
            <a:r>
              <a:rPr lang="zh-CN" altLang="en-US" dirty="0"/>
              <a:t> </a:t>
            </a:r>
            <a:r>
              <a:rPr lang="en-US" altLang="zh-CN" dirty="0"/>
              <a:t>Workshop</a:t>
            </a:r>
            <a:r>
              <a:rPr lang="zh-CN" altLang="en-US" dirty="0"/>
              <a:t> </a:t>
            </a:r>
            <a:r>
              <a:rPr lang="en-US" altLang="zh-CN" dirty="0"/>
              <a:t>on</a:t>
            </a:r>
            <a:r>
              <a:rPr lang="zh-CN" altLang="en-US" dirty="0"/>
              <a:t> </a:t>
            </a:r>
            <a:r>
              <a:rPr lang="en-US" altLang="zh-CN" dirty="0"/>
              <a:t>Multiple</a:t>
            </a:r>
            <a:r>
              <a:rPr lang="zh-CN" altLang="en-US" dirty="0"/>
              <a:t> </a:t>
            </a:r>
            <a:r>
              <a:rPr lang="en-US" altLang="zh-CN" dirty="0"/>
              <a:t>Classifier</a:t>
            </a:r>
            <a:r>
              <a:rPr lang="zh-CN" altLang="en-US" dirty="0"/>
              <a:t> </a:t>
            </a:r>
            <a:r>
              <a:rPr lang="en-US" altLang="zh-CN" dirty="0"/>
              <a:t>System).</a:t>
            </a:r>
            <a:endParaRPr lang="zh-CN" altLang="en-US" dirty="0"/>
          </a:p>
          <a:p>
            <a:pPr marL="0" indent="0">
              <a:lnSpc>
                <a:spcPts val="2700"/>
              </a:lnSpc>
              <a:buNone/>
            </a:pPr>
            <a:endParaRPr lang="en-US" altLang="zh-CN" dirty="0"/>
          </a:p>
          <a:p>
            <a:pPr>
              <a:lnSpc>
                <a:spcPts val="2700"/>
              </a:lnSpc>
            </a:pPr>
            <a:r>
              <a:rPr lang="en-US" altLang="zh-CN" dirty="0"/>
              <a:t>Boosting</a:t>
            </a:r>
            <a:r>
              <a:rPr lang="zh-CN" altLang="en-US" dirty="0"/>
              <a:t>源于</a:t>
            </a:r>
            <a:r>
              <a:rPr lang="en-US" altLang="zh-CN" dirty="0"/>
              <a:t>[Schapire,1990]</a:t>
            </a:r>
            <a:r>
              <a:rPr lang="zh-CN" altLang="en-US" dirty="0"/>
              <a:t>对</a:t>
            </a:r>
            <a:r>
              <a:rPr lang="en-US" altLang="zh-CN" dirty="0"/>
              <a:t>[Kearns</a:t>
            </a:r>
            <a:r>
              <a:rPr lang="zh-CN" altLang="en-US" dirty="0"/>
              <a:t> </a:t>
            </a:r>
            <a:r>
              <a:rPr lang="en-US" altLang="zh-CN" dirty="0"/>
              <a:t>and</a:t>
            </a:r>
            <a:r>
              <a:rPr lang="zh-CN" altLang="en-US" dirty="0"/>
              <a:t> </a:t>
            </a:r>
            <a:r>
              <a:rPr lang="en-US" altLang="zh-CN" dirty="0"/>
              <a:t>Valiant,1989]</a:t>
            </a:r>
            <a:r>
              <a:rPr lang="zh-CN" altLang="en-US" dirty="0"/>
              <a:t>提出的</a:t>
            </a:r>
            <a:r>
              <a:rPr lang="en-US" altLang="zh-CN" dirty="0"/>
              <a:t>”</a:t>
            </a:r>
            <a:r>
              <a:rPr lang="zh-CN" altLang="en-US" dirty="0"/>
              <a:t>弱分类器是否等价于强学习</a:t>
            </a:r>
            <a:r>
              <a:rPr lang="en-US" altLang="zh-CN" dirty="0"/>
              <a:t>”</a:t>
            </a:r>
            <a:r>
              <a:rPr lang="zh-CN" altLang="en-US" dirty="0"/>
              <a:t>这个重要理论问题的构造性证明。最初的</a:t>
            </a:r>
            <a:r>
              <a:rPr lang="en-US" altLang="zh-CN" dirty="0"/>
              <a:t>Boosting</a:t>
            </a:r>
            <a:r>
              <a:rPr lang="zh-CN" altLang="en-US" dirty="0"/>
              <a:t>算法仅有理论意义，经数年努力后</a:t>
            </a:r>
            <a:r>
              <a:rPr lang="en-US" altLang="zh-CN" dirty="0"/>
              <a:t>[Freund</a:t>
            </a:r>
            <a:r>
              <a:rPr lang="zh-CN" altLang="en-US" dirty="0"/>
              <a:t> </a:t>
            </a:r>
            <a:r>
              <a:rPr lang="en-US" altLang="zh-CN" dirty="0"/>
              <a:t>and</a:t>
            </a:r>
            <a:r>
              <a:rPr lang="zh-CN" altLang="en-US" dirty="0"/>
              <a:t> </a:t>
            </a:r>
            <a:r>
              <a:rPr lang="en-US" altLang="zh-CN" dirty="0"/>
              <a:t>Schapire,1997]</a:t>
            </a:r>
            <a:r>
              <a:rPr lang="zh-CN" altLang="en-US" dirty="0"/>
              <a:t>提出</a:t>
            </a:r>
            <a:r>
              <a:rPr lang="en-US" altLang="zh-CN" dirty="0" err="1"/>
              <a:t>Adaboost</a:t>
            </a:r>
            <a:r>
              <a:rPr lang="zh-CN" altLang="en-US" dirty="0"/>
              <a:t>，并因此或得理论计算机科学方面的重要奖项</a:t>
            </a:r>
            <a:r>
              <a:rPr lang="en-US" altLang="zh-CN" dirty="0"/>
              <a:t>—</a:t>
            </a:r>
            <a:r>
              <a:rPr lang="zh-CN" altLang="en-US" dirty="0"/>
              <a:t>哥德尔奖。关于</a:t>
            </a:r>
            <a:r>
              <a:rPr lang="en-US" altLang="zh-CN" dirty="0"/>
              <a:t>Boosting</a:t>
            </a:r>
            <a:r>
              <a:rPr lang="zh-CN" altLang="en-US" dirty="0"/>
              <a:t>和</a:t>
            </a:r>
            <a:r>
              <a:rPr lang="en-US" altLang="zh-CN" dirty="0"/>
              <a:t>Bagging</a:t>
            </a:r>
            <a:r>
              <a:rPr lang="zh-CN" altLang="en-US" dirty="0"/>
              <a:t>已有的很多理论研究结果可参阅</a:t>
            </a:r>
            <a:r>
              <a:rPr lang="en-US" altLang="zh-CN" dirty="0"/>
              <a:t>[Zhou,2012]</a:t>
            </a:r>
            <a:r>
              <a:rPr lang="zh-CN" altLang="en-US" dirty="0"/>
              <a:t>第</a:t>
            </a:r>
            <a:r>
              <a:rPr lang="en-US" altLang="zh-CN" dirty="0"/>
              <a:t>2-3</a:t>
            </a:r>
            <a:r>
              <a:rPr lang="zh-CN" altLang="en-US" dirty="0"/>
              <a:t>章。</a:t>
            </a:r>
            <a:endParaRPr lang="en-US" altLang="zh-CN" dirty="0"/>
          </a:p>
        </p:txBody>
      </p:sp>
    </p:spTree>
    <p:extLst>
      <p:ext uri="{BB962C8B-B14F-4D97-AF65-F5344CB8AC3E}">
        <p14:creationId xmlns:p14="http://schemas.microsoft.com/office/powerpoint/2010/main" val="76126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个体</a:t>
            </a:r>
            <a:r>
              <a:rPr lang="zh-CN" altLang="en-US"/>
              <a:t>与集成</a:t>
            </a:r>
            <a:r>
              <a:rPr lang="en-US" altLang="zh-CN"/>
              <a:t> - </a:t>
            </a:r>
            <a:r>
              <a:rPr lang="zh-CN" altLang="en-US"/>
              <a:t>简单</a:t>
            </a:r>
            <a:r>
              <a:rPr lang="zh-CN" altLang="en-US" dirty="0"/>
              <a:t>分析</a:t>
            </a:r>
          </a:p>
        </p:txBody>
      </p:sp>
      <p:sp>
        <p:nvSpPr>
          <p:cNvPr id="5" name="内容占位符 4"/>
          <p:cNvSpPr>
            <a:spLocks noGrp="1"/>
          </p:cNvSpPr>
          <p:nvPr>
            <p:ph idx="1"/>
          </p:nvPr>
        </p:nvSpPr>
        <p:spPr>
          <a:xfrm>
            <a:off x="260350" y="1266824"/>
            <a:ext cx="8616950" cy="575423"/>
          </a:xfrm>
        </p:spPr>
        <p:txBody>
          <a:bodyPr/>
          <a:lstStyle/>
          <a:p>
            <a:r>
              <a:rPr lang="zh-CN" altLang="en-US" dirty="0"/>
              <a:t>考虑二分类问题，假设基分类器的错误率为：</a:t>
            </a:r>
          </a:p>
        </p:txBody>
      </p:sp>
      <mc:AlternateContent xmlns:mc="http://schemas.openxmlformats.org/markup-compatibility/2006" xmlns:a14="http://schemas.microsoft.com/office/drawing/2010/main">
        <mc:Choice Requires="a14">
          <p:sp>
            <p:nvSpPr>
              <p:cNvPr id="14" name="内容占位符 4"/>
              <p:cNvSpPr txBox="1">
                <a:spLocks/>
              </p:cNvSpPr>
              <p:nvPr/>
            </p:nvSpPr>
            <p:spPr>
              <a:xfrm>
                <a:off x="260350" y="3117221"/>
                <a:ext cx="8616950" cy="89919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假设集成通过简单投票法结合</a:t>
                </a:r>
                <a14:m>
                  <m:oMath xmlns:m="http://schemas.openxmlformats.org/officeDocument/2006/math">
                    <m:r>
                      <a:rPr lang="en-US" altLang="zh-CN" b="0" i="1" smtClean="0">
                        <a:latin typeface="Cambria Math" panose="02040503050406030204" pitchFamily="18" charset="0"/>
                      </a:rPr>
                      <m:t>𝑇</m:t>
                    </m:r>
                    <m:r>
                      <a:rPr lang="zh-CN" altLang="en-US" i="1">
                        <a:latin typeface="Cambria Math" panose="02040503050406030204" pitchFamily="18" charset="0"/>
                      </a:rPr>
                      <m:t>个</m:t>
                    </m:r>
                  </m:oMath>
                </a14:m>
                <a:r>
                  <a:rPr lang="zh-CN" altLang="en-US" dirty="0"/>
                  <a:t>分类器，若有超过半数的基分类器正确则分类就正确</a:t>
                </a:r>
              </a:p>
            </p:txBody>
          </p:sp>
        </mc:Choice>
        <mc:Fallback xmlns="">
          <p:sp>
            <p:nvSpPr>
              <p:cNvPr id="14" name="内容占位符 4"/>
              <p:cNvSpPr txBox="1">
                <a:spLocks noRot="1" noChangeAspect="1" noMove="1" noResize="1" noEditPoints="1" noAdjustHandles="1" noChangeArrowheads="1" noChangeShapeType="1" noTextEdit="1"/>
              </p:cNvSpPr>
              <p:nvPr/>
            </p:nvSpPr>
            <p:spPr>
              <a:xfrm>
                <a:off x="260350" y="3117221"/>
                <a:ext cx="8616950" cy="899194"/>
              </a:xfrm>
              <a:prstGeom prst="rect">
                <a:avLst/>
              </a:prstGeom>
              <a:blipFill>
                <a:blip r:embed="rId3"/>
                <a:stretch>
                  <a:fillRect l="-778" t="-6081"/>
                </a:stretch>
              </a:blipFill>
            </p:spPr>
            <p:txBody>
              <a:bodyPr/>
              <a:lstStyle/>
              <a:p>
                <a:r>
                  <a:rPr lang="zh-CN" altLang="en-US">
                    <a:noFill/>
                  </a:rPr>
                  <a:t> </a:t>
                </a:r>
              </a:p>
            </p:txBody>
          </p:sp>
        </mc:Fallback>
      </mc:AlternateContent>
      <p:pic>
        <p:nvPicPr>
          <p:cNvPr id="2" name="图片 1"/>
          <p:cNvPicPr>
            <a:picLocks noChangeAspect="1"/>
          </p:cNvPicPr>
          <p:nvPr/>
        </p:nvPicPr>
        <p:blipFill>
          <a:blip r:embed="rId4"/>
          <a:stretch>
            <a:fillRect/>
          </a:stretch>
        </p:blipFill>
        <p:spPr>
          <a:xfrm>
            <a:off x="3230581" y="2095712"/>
            <a:ext cx="2683329" cy="468023"/>
          </a:xfrm>
          <a:prstGeom prst="rect">
            <a:avLst/>
          </a:prstGeom>
        </p:spPr>
      </p:pic>
      <p:pic>
        <p:nvPicPr>
          <p:cNvPr id="6" name="图片 5"/>
          <p:cNvPicPr>
            <a:picLocks noChangeAspect="1"/>
          </p:cNvPicPr>
          <p:nvPr/>
        </p:nvPicPr>
        <p:blipFill>
          <a:blip r:embed="rId5"/>
          <a:stretch>
            <a:fillRect/>
          </a:stretch>
        </p:blipFill>
        <p:spPr>
          <a:xfrm>
            <a:off x="3044139" y="4397072"/>
            <a:ext cx="3204460" cy="944644"/>
          </a:xfrm>
          <a:prstGeom prst="rect">
            <a:avLst/>
          </a:prstGeom>
        </p:spPr>
      </p:pic>
    </p:spTree>
    <p:extLst>
      <p:ext uri="{BB962C8B-B14F-4D97-AF65-F5344CB8AC3E}">
        <p14:creationId xmlns:p14="http://schemas.microsoft.com/office/powerpoint/2010/main" val="134681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个体</a:t>
            </a:r>
            <a:r>
              <a:rPr lang="zh-CN" altLang="en-US"/>
              <a:t>与集成</a:t>
            </a:r>
            <a:r>
              <a:rPr lang="en-US" altLang="zh-CN"/>
              <a:t> - </a:t>
            </a:r>
            <a:r>
              <a:rPr lang="zh-CN" altLang="en-US"/>
              <a:t>简单</a:t>
            </a:r>
            <a:r>
              <a:rPr lang="zh-CN" altLang="en-US" dirty="0"/>
              <a:t>分析</a:t>
            </a:r>
          </a:p>
        </p:txBody>
      </p:sp>
      <p:sp>
        <p:nvSpPr>
          <p:cNvPr id="13" name="内容占位符 4"/>
          <p:cNvSpPr txBox="1">
            <a:spLocks/>
          </p:cNvSpPr>
          <p:nvPr/>
        </p:nvSpPr>
        <p:spPr>
          <a:xfrm>
            <a:off x="405225" y="1496831"/>
            <a:ext cx="8495706" cy="86461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假设基分类器的错误率相互独立，则由</a:t>
            </a:r>
            <a:r>
              <a:rPr lang="en-US" altLang="zh-CN" dirty="0" err="1"/>
              <a:t>Hoeffding</a:t>
            </a:r>
            <a:r>
              <a:rPr lang="zh-CN" altLang="en-US" dirty="0"/>
              <a:t>不等式可得集成的错误率为：</a:t>
            </a:r>
            <a:endParaRPr lang="en-US" dirty="0"/>
          </a:p>
        </p:txBody>
      </p:sp>
      <mc:AlternateContent xmlns:mc="http://schemas.openxmlformats.org/markup-compatibility/2006" xmlns:a14="http://schemas.microsoft.com/office/drawing/2010/main">
        <mc:Choice Requires="a14">
          <p:sp>
            <p:nvSpPr>
              <p:cNvPr id="18" name="内容占位符 4"/>
              <p:cNvSpPr txBox="1">
                <a:spLocks/>
              </p:cNvSpPr>
              <p:nvPr/>
            </p:nvSpPr>
            <p:spPr>
              <a:xfrm>
                <a:off x="405224" y="4453946"/>
                <a:ext cx="8495707" cy="110896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3600"/>
                  </a:spcBef>
                </a:pPr>
                <a14:m>
                  <m:oMath xmlns:m="http://schemas.openxmlformats.org/officeDocument/2006/math">
                    <m:r>
                      <a:rPr lang="zh-CN" altLang="en-US" i="1" smtClean="0">
                        <a:latin typeface="Cambria Math" panose="02040503050406030204" pitchFamily="18" charset="0"/>
                      </a:rPr>
                      <m:t>上式</m:t>
                    </m:r>
                  </m:oMath>
                </a14:m>
                <a:r>
                  <a:rPr lang="zh-CN" altLang="en-US" dirty="0"/>
                  <a:t>显示，在一定条件下，随着集成分类器数目的增加，集成的错误率将指数级下降，最终趋向于</a:t>
                </a:r>
                <a:r>
                  <a:rPr lang="en-US" altLang="zh-CN" dirty="0"/>
                  <a:t>0</a:t>
                </a:r>
                <a:endParaRPr lang="zh-CN" altLang="en-US" dirty="0"/>
              </a:p>
            </p:txBody>
          </p:sp>
        </mc:Choice>
        <mc:Fallback xmlns="">
          <p:sp>
            <p:nvSpPr>
              <p:cNvPr id="18" name="内容占位符 4"/>
              <p:cNvSpPr txBox="1">
                <a:spLocks noRot="1" noChangeAspect="1" noMove="1" noResize="1" noEditPoints="1" noAdjustHandles="1" noChangeArrowheads="1" noChangeShapeType="1" noTextEdit="1"/>
              </p:cNvSpPr>
              <p:nvPr/>
            </p:nvSpPr>
            <p:spPr>
              <a:xfrm>
                <a:off x="405224" y="4453946"/>
                <a:ext cx="8495707" cy="1108966"/>
              </a:xfrm>
              <a:prstGeom prst="rect">
                <a:avLst/>
              </a:prstGeom>
              <a:blipFill>
                <a:blip r:embed="rId3"/>
                <a:stretch>
                  <a:fillRect l="-789" t="-5495"/>
                </a:stretch>
              </a:blipFill>
            </p:spPr>
            <p:txBody>
              <a:bodyPr/>
              <a:lstStyle/>
              <a:p>
                <a:r>
                  <a:rPr lang="zh-CN" altLang="en-US">
                    <a:noFill/>
                  </a:rPr>
                  <a:t> </a:t>
                </a:r>
              </a:p>
            </p:txBody>
          </p:sp>
        </mc:Fallback>
      </mc:AlternateContent>
      <p:grpSp>
        <p:nvGrpSpPr>
          <p:cNvPr id="3" name="组合 2"/>
          <p:cNvGrpSpPr/>
          <p:nvPr/>
        </p:nvGrpSpPr>
        <p:grpSpPr>
          <a:xfrm>
            <a:off x="1813457" y="2361442"/>
            <a:ext cx="4647293" cy="1877379"/>
            <a:chOff x="1813457" y="2361442"/>
            <a:chExt cx="4647293" cy="1877379"/>
          </a:xfrm>
        </p:grpSpPr>
        <p:pic>
          <p:nvPicPr>
            <p:cNvPr id="7" name="图片 6"/>
            <p:cNvPicPr>
              <a:picLocks noChangeAspect="1"/>
            </p:cNvPicPr>
            <p:nvPr/>
          </p:nvPicPr>
          <p:blipFill>
            <a:blip r:embed="rId4"/>
            <a:stretch>
              <a:fillRect/>
            </a:stretch>
          </p:blipFill>
          <p:spPr>
            <a:xfrm>
              <a:off x="1813457" y="2361442"/>
              <a:ext cx="4647293" cy="1877379"/>
            </a:xfrm>
            <a:prstGeom prst="rect">
              <a:avLst/>
            </a:prstGeom>
          </p:spPr>
        </p:pic>
        <p:pic>
          <p:nvPicPr>
            <p:cNvPr id="2" name="图片 1"/>
            <p:cNvPicPr>
              <a:picLocks noChangeAspect="1"/>
            </p:cNvPicPr>
            <p:nvPr/>
          </p:nvPicPr>
          <p:blipFill rotWithShape="1">
            <a:blip r:embed="rId5">
              <a:extLst>
                <a:ext uri="{28A0092B-C50C-407E-A947-70E740481C1C}">
                  <a14:useLocalDpi xmlns:a14="http://schemas.microsoft.com/office/drawing/2010/main" val="0"/>
                </a:ext>
              </a:extLst>
            </a:blip>
            <a:srcRect l="9067"/>
            <a:stretch/>
          </p:blipFill>
          <p:spPr>
            <a:xfrm>
              <a:off x="2161539" y="2708274"/>
              <a:ext cx="264819" cy="456695"/>
            </a:xfrm>
            <a:prstGeom prst="rect">
              <a:avLst/>
            </a:prstGeom>
          </p:spPr>
        </p:pic>
      </p:grpSp>
    </p:spTree>
    <p:extLst>
      <p:ext uri="{BB962C8B-B14F-4D97-AF65-F5344CB8AC3E}">
        <p14:creationId xmlns:p14="http://schemas.microsoft.com/office/powerpoint/2010/main" val="73593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个体</a:t>
            </a:r>
            <a:r>
              <a:rPr lang="zh-CN" altLang="en-US"/>
              <a:t>与集成</a:t>
            </a:r>
            <a:r>
              <a:rPr lang="en-US" altLang="zh-CN"/>
              <a:t> - </a:t>
            </a:r>
            <a:r>
              <a:rPr lang="zh-CN" altLang="en-US"/>
              <a:t>简单</a:t>
            </a:r>
            <a:r>
              <a:rPr lang="zh-CN" altLang="en-US" dirty="0"/>
              <a:t>分析</a:t>
            </a:r>
            <a:endParaRPr kumimoji="1" lang="zh-CN" altLang="en-US" dirty="0"/>
          </a:p>
        </p:txBody>
      </p:sp>
      <p:sp>
        <p:nvSpPr>
          <p:cNvPr id="3" name="内容占位符 2"/>
          <p:cNvSpPr>
            <a:spLocks noGrp="1"/>
          </p:cNvSpPr>
          <p:nvPr>
            <p:ph idx="1"/>
          </p:nvPr>
        </p:nvSpPr>
        <p:spPr/>
        <p:txBody>
          <a:bodyPr/>
          <a:lstStyle/>
          <a:p>
            <a:pPr>
              <a:lnSpc>
                <a:spcPct val="100000"/>
              </a:lnSpc>
            </a:pPr>
            <a:r>
              <a:rPr kumimoji="1" lang="zh-CN" altLang="en-US" dirty="0"/>
              <a:t>上面的分析有一个关键假设：基学习器的误差相互独立</a:t>
            </a:r>
          </a:p>
          <a:p>
            <a:pPr>
              <a:lnSpc>
                <a:spcPct val="100000"/>
              </a:lnSpc>
            </a:pPr>
            <a:endParaRPr kumimoji="1" lang="zh-CN" altLang="en-US" dirty="0"/>
          </a:p>
          <a:p>
            <a:pPr>
              <a:lnSpc>
                <a:spcPct val="100000"/>
              </a:lnSpc>
            </a:pPr>
            <a:r>
              <a:rPr kumimoji="1" lang="zh-CN" altLang="en-US" dirty="0"/>
              <a:t>现实任务中，个体学习器是为解决同一个问题训练出来的，显然不可能互相独立</a:t>
            </a:r>
          </a:p>
          <a:p>
            <a:pPr>
              <a:lnSpc>
                <a:spcPct val="100000"/>
              </a:lnSpc>
            </a:pPr>
            <a:endParaRPr kumimoji="1" lang="zh-CN" altLang="en-US" dirty="0"/>
          </a:p>
          <a:p>
            <a:pPr>
              <a:lnSpc>
                <a:spcPct val="100000"/>
              </a:lnSpc>
            </a:pPr>
            <a:r>
              <a:rPr kumimoji="1" lang="zh-CN" altLang="en-US" dirty="0"/>
              <a:t>事实上，个体学习器的“准确性”和“多样性”本身就存在冲突</a:t>
            </a:r>
          </a:p>
          <a:p>
            <a:pPr>
              <a:lnSpc>
                <a:spcPct val="100000"/>
              </a:lnSpc>
            </a:pPr>
            <a:endParaRPr kumimoji="1" lang="zh-CN" altLang="en-US" dirty="0"/>
          </a:p>
          <a:p>
            <a:pPr>
              <a:lnSpc>
                <a:spcPct val="100000"/>
              </a:lnSpc>
            </a:pPr>
            <a:r>
              <a:rPr kumimoji="1" lang="zh-CN" altLang="en-US" dirty="0"/>
              <a:t>如何产生“好而不同”的个体学习器是集成学习研究的核心</a:t>
            </a:r>
          </a:p>
          <a:p>
            <a:pPr>
              <a:lnSpc>
                <a:spcPct val="100000"/>
              </a:lnSpc>
            </a:pPr>
            <a:endParaRPr kumimoji="1" lang="zh-CN" altLang="en-US" dirty="0"/>
          </a:p>
          <a:p>
            <a:pPr>
              <a:lnSpc>
                <a:spcPct val="100000"/>
              </a:lnSpc>
            </a:pPr>
            <a:r>
              <a:rPr kumimoji="1" lang="zh-CN" altLang="en-US" dirty="0"/>
              <a:t>集成学习大致可分为两大类</a:t>
            </a:r>
          </a:p>
          <a:p>
            <a:endParaRPr kumimoji="1" lang="zh-CN" altLang="en-US" dirty="0"/>
          </a:p>
        </p:txBody>
      </p:sp>
    </p:spTree>
    <p:extLst>
      <p:ext uri="{BB962C8B-B14F-4D97-AF65-F5344CB8AC3E}">
        <p14:creationId xmlns:p14="http://schemas.microsoft.com/office/powerpoint/2010/main" val="705178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集成学习</a:t>
            </a:r>
          </a:p>
        </p:txBody>
      </p:sp>
      <p:sp>
        <p:nvSpPr>
          <p:cNvPr id="6" name="内容占位符 2"/>
          <p:cNvSpPr>
            <a:spLocks noGrp="1"/>
          </p:cNvSpPr>
          <p:nvPr>
            <p:ph idx="1"/>
          </p:nvPr>
        </p:nvSpPr>
        <p:spPr>
          <a:xfrm>
            <a:off x="377201" y="894257"/>
            <a:ext cx="8616950" cy="5174317"/>
          </a:xfrm>
        </p:spPr>
        <p:txBody>
          <a:bodyPr>
            <a:normAutofit/>
          </a:bodyPr>
          <a:lstStyle/>
          <a:p>
            <a:r>
              <a:rPr lang="zh-CN" altLang="en-US" dirty="0">
                <a:solidFill>
                  <a:schemeClr val="bg1">
                    <a:lumMod val="75000"/>
                  </a:schemeClr>
                </a:solidFill>
                <a:latin typeface="+mn-ea"/>
                <a:ea typeface="+mn-ea"/>
              </a:rPr>
              <a:t>个体与集成</a:t>
            </a:r>
            <a:endParaRPr lang="en-US" altLang="zh-CN" dirty="0">
              <a:solidFill>
                <a:schemeClr val="bg1">
                  <a:lumMod val="75000"/>
                </a:schemeClr>
              </a:solidFill>
            </a:endParaRPr>
          </a:p>
          <a:p>
            <a:r>
              <a:rPr lang="en-US" altLang="zh-CN" dirty="0">
                <a:latin typeface="+mn-lt"/>
                <a:ea typeface="+mn-ea"/>
              </a:rPr>
              <a:t>Boosting</a:t>
            </a:r>
          </a:p>
          <a:p>
            <a:pPr lvl="1"/>
            <a:r>
              <a:rPr lang="en-US" altLang="zh-CN" dirty="0" err="1"/>
              <a:t>Adaboost</a:t>
            </a:r>
            <a:r>
              <a:rPr lang="zh-CN" altLang="en-US" dirty="0"/>
              <a:t> </a:t>
            </a:r>
            <a:r>
              <a:rPr lang="en-US" altLang="zh-CN" dirty="0"/>
              <a:t> </a:t>
            </a:r>
          </a:p>
          <a:p>
            <a:r>
              <a:rPr lang="en-US" altLang="zh-CN" dirty="0">
                <a:solidFill>
                  <a:schemeClr val="bg1">
                    <a:lumMod val="75000"/>
                  </a:schemeClr>
                </a:solidFill>
                <a:latin typeface="+mn-lt"/>
                <a:ea typeface="+mn-ea"/>
              </a:rPr>
              <a:t>Bagging</a:t>
            </a:r>
            <a:r>
              <a:rPr lang="zh-CN" altLang="en-US" dirty="0">
                <a:solidFill>
                  <a:schemeClr val="bg1">
                    <a:lumMod val="75000"/>
                  </a:schemeClr>
                </a:solidFill>
                <a:latin typeface="+mn-ea"/>
                <a:ea typeface="+mn-ea"/>
              </a:rPr>
              <a:t>与随机森林</a:t>
            </a:r>
            <a:endParaRPr lang="en-US" altLang="zh-CN" dirty="0">
              <a:solidFill>
                <a:schemeClr val="bg1">
                  <a:lumMod val="75000"/>
                </a:schemeClr>
              </a:solidFill>
            </a:endParaRPr>
          </a:p>
          <a:p>
            <a:r>
              <a:rPr lang="zh-CN" altLang="en-US" dirty="0">
                <a:solidFill>
                  <a:schemeClr val="bg1">
                    <a:lumMod val="75000"/>
                  </a:schemeClr>
                </a:solidFill>
                <a:latin typeface="+mn-ea"/>
                <a:ea typeface="+mn-ea"/>
              </a:rPr>
              <a:t>结合策略</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平均法</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投票法</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学习法</a:t>
            </a:r>
            <a:endParaRPr lang="en-US" altLang="zh-CN" dirty="0">
              <a:solidFill>
                <a:schemeClr val="bg1">
                  <a:lumMod val="75000"/>
                </a:schemeClr>
              </a:solidFill>
              <a:latin typeface="+mn-ea"/>
              <a:ea typeface="+mn-ea"/>
            </a:endParaRPr>
          </a:p>
          <a:p>
            <a:r>
              <a:rPr lang="zh-CN" altLang="en-US" dirty="0">
                <a:solidFill>
                  <a:schemeClr val="bg1">
                    <a:lumMod val="75000"/>
                  </a:schemeClr>
                </a:solidFill>
                <a:latin typeface="+mn-ea"/>
                <a:ea typeface="+mn-ea"/>
              </a:rPr>
              <a:t>多样性</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误差</a:t>
            </a:r>
            <a:r>
              <a:rPr lang="en-US" altLang="zh-CN" dirty="0">
                <a:solidFill>
                  <a:schemeClr val="bg1">
                    <a:lumMod val="75000"/>
                  </a:schemeClr>
                </a:solidFill>
                <a:latin typeface="+mn-ea"/>
                <a:ea typeface="+mn-ea"/>
              </a:rPr>
              <a:t>-</a:t>
            </a:r>
            <a:r>
              <a:rPr lang="zh-CN" altLang="en-US" dirty="0">
                <a:solidFill>
                  <a:schemeClr val="bg1">
                    <a:lumMod val="75000"/>
                  </a:schemeClr>
                </a:solidFill>
                <a:latin typeface="+mn-ea"/>
                <a:ea typeface="+mn-ea"/>
              </a:rPr>
              <a:t>分歧分解</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多样性度量</a:t>
            </a:r>
            <a:endParaRPr lang="en-US" altLang="zh-CN" dirty="0">
              <a:solidFill>
                <a:schemeClr val="bg1">
                  <a:lumMod val="75000"/>
                </a:schemeClr>
              </a:solidFill>
              <a:latin typeface="+mn-ea"/>
              <a:ea typeface="+mn-ea"/>
            </a:endParaRPr>
          </a:p>
          <a:p>
            <a:pPr lvl="1"/>
            <a:r>
              <a:rPr lang="zh-CN" altLang="en-US" dirty="0">
                <a:solidFill>
                  <a:schemeClr val="bg1">
                    <a:lumMod val="75000"/>
                  </a:schemeClr>
                </a:solidFill>
                <a:latin typeface="+mn-ea"/>
                <a:ea typeface="+mn-ea"/>
              </a:rPr>
              <a:t>多样性扰动</a:t>
            </a:r>
            <a:endParaRPr lang="en-US" altLang="zh-CN" dirty="0">
              <a:solidFill>
                <a:schemeClr val="bg1">
                  <a:lumMod val="75000"/>
                </a:schemeClr>
              </a:solidFill>
              <a:latin typeface="+mn-ea"/>
              <a:ea typeface="+mn-ea"/>
            </a:endParaRPr>
          </a:p>
          <a:p>
            <a:endParaRPr lang="zh-CN" altLang="en-US" dirty="0">
              <a:latin typeface="+mn-ea"/>
              <a:ea typeface="+mn-ea"/>
            </a:endParaRPr>
          </a:p>
          <a:p>
            <a:pPr marL="1697400" lvl="4" indent="0">
              <a:buNone/>
            </a:pPr>
            <a:endParaRPr lang="en-US" altLang="zh-CN" sz="2200" dirty="0"/>
          </a:p>
        </p:txBody>
      </p:sp>
    </p:spTree>
    <p:extLst>
      <p:ext uri="{BB962C8B-B14F-4D97-AF65-F5344CB8AC3E}">
        <p14:creationId xmlns:p14="http://schemas.microsoft.com/office/powerpoint/2010/main" val="1590079444"/>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10160</TotalTime>
  <Words>2337</Words>
  <Application>Microsoft Macintosh PowerPoint</Application>
  <PresentationFormat>全屏显示(4:3)</PresentationFormat>
  <Paragraphs>466</Paragraphs>
  <Slides>51</Slides>
  <Notes>38</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4" baseType="lpstr">
      <vt:lpstr>仿宋</vt:lpstr>
      <vt:lpstr>楷体</vt:lpstr>
      <vt:lpstr>幼圆</vt:lpstr>
      <vt:lpstr>Times</vt:lpstr>
      <vt:lpstr>Times </vt:lpstr>
      <vt:lpstr>Arial</vt:lpstr>
      <vt:lpstr>Calibri</vt:lpstr>
      <vt:lpstr>Cambria Math</vt:lpstr>
      <vt:lpstr>Times New Roman</vt:lpstr>
      <vt:lpstr>Verdana</vt:lpstr>
      <vt:lpstr>Wingdings</vt:lpstr>
      <vt:lpstr>机器学习v2.1rgb</vt:lpstr>
      <vt:lpstr>Formula</vt:lpstr>
      <vt:lpstr>PowerPoint 演示文稿</vt:lpstr>
      <vt:lpstr>第八章：集成学习</vt:lpstr>
      <vt:lpstr>集成学习</vt:lpstr>
      <vt:lpstr>个体与集成</vt:lpstr>
      <vt:lpstr>个体与集成</vt:lpstr>
      <vt:lpstr>个体与集成 - 简单分析</vt:lpstr>
      <vt:lpstr>个体与集成 - 简单分析</vt:lpstr>
      <vt:lpstr>个体与集成 - 简单分析</vt:lpstr>
      <vt:lpstr>集成学习</vt:lpstr>
      <vt:lpstr>Boosting</vt:lpstr>
      <vt:lpstr>Boosting - AdaBoost算法</vt:lpstr>
      <vt:lpstr>Boosting - AdaBoost推导</vt:lpstr>
      <vt:lpstr>Boosting - AdaBoost推导</vt:lpstr>
      <vt:lpstr>Boosting - AdaBoost推导</vt:lpstr>
      <vt:lpstr>Boosting - AdaBoost推导</vt:lpstr>
      <vt:lpstr>Boosting - AdaBoost推导</vt:lpstr>
      <vt:lpstr>Boosting - AdaBoost推导</vt:lpstr>
      <vt:lpstr>Boosting - AdaBoost推导</vt:lpstr>
      <vt:lpstr>Boosting - 注意事项</vt:lpstr>
      <vt:lpstr>Boosting - AdaBoost实验</vt:lpstr>
      <vt:lpstr>集成学习</vt:lpstr>
      <vt:lpstr>Bagging与随机森林</vt:lpstr>
      <vt:lpstr>Bagging与随机森林-Bagging算法</vt:lpstr>
      <vt:lpstr>Bagging与随机森林-Bagging算法特点</vt:lpstr>
      <vt:lpstr>Bagging与随机森林-包外估计</vt:lpstr>
      <vt:lpstr>Bagging与随机森林-Bagging实验</vt:lpstr>
      <vt:lpstr>Bagging与随机森林-随机森林</vt:lpstr>
      <vt:lpstr>Bagging与随机森林-随机森林实验</vt:lpstr>
      <vt:lpstr>集成学习</vt:lpstr>
      <vt:lpstr>结合策略</vt:lpstr>
      <vt:lpstr>结合策略 - 平均法</vt:lpstr>
      <vt:lpstr>结合策略 - 平均法</vt:lpstr>
      <vt:lpstr>结合策略 - 投票法</vt:lpstr>
      <vt:lpstr>结合策略 - 投票法</vt:lpstr>
      <vt:lpstr>结合策略 - 学习法</vt:lpstr>
      <vt:lpstr>集成学习</vt:lpstr>
      <vt:lpstr>多样性 - 误差-分歧分解</vt:lpstr>
      <vt:lpstr>多样性 - 误差-分歧分解</vt:lpstr>
      <vt:lpstr>多样性 - 误差-分歧分解</vt:lpstr>
      <vt:lpstr>多样性 - 误差-分歧分解</vt:lpstr>
      <vt:lpstr>多样性 - 误差-分歧分解</vt:lpstr>
      <vt:lpstr>多样性 - 多样性度量</vt:lpstr>
      <vt:lpstr>多样性 - 多样性度量</vt:lpstr>
      <vt:lpstr>多样性 - 多样性度量</vt:lpstr>
      <vt:lpstr>多样性 - 多样性度量</vt:lpstr>
      <vt:lpstr>多样性 - 多样性增强</vt:lpstr>
      <vt:lpstr>多样性 - 多样性增强 - 数据样本扰动</vt:lpstr>
      <vt:lpstr>多样性 - 多样性增强 - 输入属性扰动</vt:lpstr>
      <vt:lpstr>多样性 - 多样性增强 - 输出表示扰动</vt:lpstr>
      <vt:lpstr>多样性 - 多样性增强 - 算法参数扰动</vt:lpstr>
      <vt:lpstr>阅读材料</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机器学习-第八章</dc:title>
  <dc:creator>LAMDA Group</dc:creator>
  <cp:lastModifiedBy>李 俊涛</cp:lastModifiedBy>
  <cp:revision>622</cp:revision>
  <dcterms:created xsi:type="dcterms:W3CDTF">2015-07-03T14:11:57Z</dcterms:created>
  <dcterms:modified xsi:type="dcterms:W3CDTF">2025-11-06T07:32:56Z</dcterms:modified>
</cp:coreProperties>
</file>